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7559675" cy="1069149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27" userDrawn="1">
          <p15:clr>
            <a:srgbClr val="747775"/>
          </p15:clr>
        </p15:guide>
        <p15:guide id="2" orient="horz" pos="1304" userDrawn="1">
          <p15:clr>
            <a:srgbClr val="747775"/>
          </p15:clr>
        </p15:guide>
        <p15:guide id="3" pos="217" userDrawn="1">
          <p15:clr>
            <a:srgbClr val="747775"/>
          </p15:clr>
        </p15:guide>
        <p15:guide id="4" pos="4535" userDrawn="1">
          <p15:clr>
            <a:srgbClr val="747775"/>
          </p15:clr>
        </p15:guide>
        <p15:guide id="5" pos="1716" userDrawn="1">
          <p15:clr>
            <a:srgbClr val="747775"/>
          </p15:clr>
        </p15:guide>
        <p15:guide id="6" pos="1805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227"/>
        <p:guide orient="horz" pos="1304"/>
        <p:guide pos="217"/>
        <p:guide pos="4535"/>
        <p:guide pos="1716"/>
        <p:guide pos="1805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360000"/>
            <a:ext cx="7560000" cy="1710000"/>
          </a:xfrm>
          <a:prstGeom prst="rect">
            <a:avLst/>
          </a:prstGeom>
          <a:solidFill>
            <a:srgbClr val="DCE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5" name="Google Shape;55;p13"/>
          <p:cNvGrpSpPr/>
          <p:nvPr/>
        </p:nvGrpSpPr>
        <p:grpSpPr>
          <a:xfrm>
            <a:off x="360000" y="567450"/>
            <a:ext cx="7121301" cy="1295100"/>
            <a:chOff x="360000" y="556925"/>
            <a:chExt cx="7121301" cy="129510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1923501" y="739808"/>
              <a:ext cx="5557800" cy="892927"/>
              <a:chOff x="1923501" y="739808"/>
              <a:chExt cx="5557800" cy="892927"/>
            </a:xfrm>
          </p:grpSpPr>
          <p:sp>
            <p:nvSpPr>
              <p:cNvPr id="57" name="Google Shape;57;p13"/>
              <p:cNvSpPr txBox="1"/>
              <p:nvPr/>
            </p:nvSpPr>
            <p:spPr>
              <a:xfrm>
                <a:off x="1923501" y="739808"/>
                <a:ext cx="5557800" cy="5537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 b="1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I DEWA</a:t>
                </a:r>
                <a:r>
                  <a:rPr lang="en-US" sz="36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 PUTU SURYA</a:t>
                </a:r>
                <a:endParaRPr lang="en-US" sz="36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  <p:sp>
            <p:nvSpPr>
              <p:cNvPr id="58" name="Google Shape;58;p13"/>
              <p:cNvSpPr txBox="1"/>
              <p:nvPr/>
            </p:nvSpPr>
            <p:spPr>
              <a:xfrm>
                <a:off x="1951244" y="1387143"/>
                <a:ext cx="2589300" cy="2455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Spartan"/>
                    <a:ea typeface="Spartan"/>
                    <a:cs typeface="Spartan"/>
                    <a:sym typeface="Spartan"/>
                  </a:rPr>
                  <a:t>Curriculum Vitae</a:t>
                </a:r>
                <a:endParaRPr lang="en-US" sz="1600">
                  <a:solidFill>
                    <a:schemeClr val="dk1"/>
                  </a:solidFill>
                  <a:latin typeface="Spartan"/>
                  <a:ea typeface="Spartan"/>
                  <a:cs typeface="Spartan"/>
                  <a:sym typeface="Spartan"/>
                </a:endParaRPr>
              </a:p>
            </p:txBody>
          </p:sp>
        </p:grpSp>
        <p:pic>
          <p:nvPicPr>
            <p:cNvPr id="59" name="Google Shape;59;p13" descr="C:\Users\62878\Downloads\DALLE2024-05-2815.45.17-AprofessionalCVphotoofayoungBalinesepersonnamedDewaPutu.Hehasafriendlyandconfidentsmileshortblackhairneatlystyledandiswear-ezgif.com-webp-to-jpg-converter.jpgDALLE2024-05-2815.45.17-AprofessionalCVphotoofayoungBalinesepersonnamedDewaPutu.Hehasafriendlyandconfidentsmileshortblackhairneatlystyledandiswear-ezgif.com-webp-to-jpg-converter"/>
            <p:cNvPicPr preferRelativeResize="0"/>
            <p:nvPr/>
          </p:nvPicPr>
          <p:blipFill rotWithShape="1">
            <a:blip r:embed="rId1"/>
            <a:srcRect t="13" b="13"/>
            <a:stretch>
              <a:fillRect/>
            </a:stretch>
          </p:blipFill>
          <p:spPr>
            <a:xfrm>
              <a:off x="360000" y="556925"/>
              <a:ext cx="1295100" cy="1295100"/>
            </a:xfrm>
            <a:prstGeom prst="ellipse">
              <a:avLst/>
            </a:prstGeom>
            <a:noFill/>
            <a:ln>
              <a:noFill/>
            </a:ln>
          </p:spPr>
        </p:pic>
      </p:grpSp>
      <p:pic>
        <p:nvPicPr>
          <p:cNvPr id="60" name="Google Shape;60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363" y="3284452"/>
            <a:ext cx="126950" cy="177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13"/>
          <p:cNvGrpSpPr/>
          <p:nvPr/>
        </p:nvGrpSpPr>
        <p:grpSpPr>
          <a:xfrm>
            <a:off x="388674" y="2403114"/>
            <a:ext cx="2227608" cy="177750"/>
            <a:chOff x="388674" y="2393911"/>
            <a:chExt cx="2227608" cy="177750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388674" y="2393911"/>
              <a:ext cx="110328" cy="17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13"/>
            <p:cNvSpPr txBox="1"/>
            <p:nvPr/>
          </p:nvSpPr>
          <p:spPr>
            <a:xfrm>
              <a:off x="674382" y="2405836"/>
              <a:ext cx="19419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+62 361-876-5432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362576" y="2713947"/>
            <a:ext cx="2253706" cy="153670"/>
            <a:chOff x="362576" y="2723276"/>
            <a:chExt cx="2253706" cy="153670"/>
          </a:xfrm>
        </p:grpSpPr>
        <p:pic>
          <p:nvPicPr>
            <p:cNvPr id="65" name="Google Shape;65;p13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62576" y="2737013"/>
              <a:ext cx="162525" cy="126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 txBox="1"/>
            <p:nvPr/>
          </p:nvSpPr>
          <p:spPr>
            <a:xfrm>
              <a:off x="674382" y="2723276"/>
              <a:ext cx="19419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dewaputu@mail.com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51176" y="3000929"/>
            <a:ext cx="2265106" cy="185325"/>
            <a:chOff x="351176" y="2996328"/>
            <a:chExt cx="2265106" cy="185325"/>
          </a:xfrm>
        </p:grpSpPr>
        <p:pic>
          <p:nvPicPr>
            <p:cNvPr id="68" name="Google Shape;68;p13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>
              <a:off x="351176" y="2996328"/>
              <a:ext cx="185325" cy="185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 txBox="1"/>
            <p:nvPr/>
          </p:nvSpPr>
          <p:spPr>
            <a:xfrm>
              <a:off x="674382" y="3012040"/>
              <a:ext cx="19419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dewaputu.ltd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674382" y="3310178"/>
            <a:ext cx="1941900" cy="461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Jl. Raya Ubud No. 45, Ubud, Bali, Indonesia</a:t>
            </a:r>
            <a:endParaRPr lang="en-US" sz="10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333300" y="3978350"/>
            <a:ext cx="2252625" cy="53400"/>
            <a:chOff x="333300" y="3978350"/>
            <a:chExt cx="2252625" cy="53400"/>
          </a:xfrm>
        </p:grpSpPr>
        <p:cxnSp>
          <p:nvCxnSpPr>
            <p:cNvPr id="72" name="Google Shape;72;p13"/>
            <p:cNvCxnSpPr/>
            <p:nvPr/>
          </p:nvCxnSpPr>
          <p:spPr>
            <a:xfrm>
              <a:off x="363525" y="4003500"/>
              <a:ext cx="2222400" cy="0"/>
            </a:xfrm>
            <a:prstGeom prst="straightConnector1">
              <a:avLst/>
            </a:prstGeom>
            <a:noFill/>
            <a:ln w="9525" cap="flat" cmpd="sng">
              <a:solidFill>
                <a:srgbClr val="B9B9B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3" name="Google Shape;73;p13"/>
            <p:cNvSpPr/>
            <p:nvPr/>
          </p:nvSpPr>
          <p:spPr>
            <a:xfrm>
              <a:off x="333300" y="3978350"/>
              <a:ext cx="53400" cy="53400"/>
            </a:xfrm>
            <a:prstGeom prst="ellipse">
              <a:avLst/>
            </a:prstGeom>
            <a:solidFill>
              <a:srgbClr val="B9B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2851925" y="3978350"/>
            <a:ext cx="4346925" cy="53400"/>
            <a:chOff x="333300" y="3978350"/>
            <a:chExt cx="4346925" cy="53400"/>
          </a:xfrm>
        </p:grpSpPr>
        <p:cxnSp>
          <p:nvCxnSpPr>
            <p:cNvPr id="75" name="Google Shape;75;p13"/>
            <p:cNvCxnSpPr/>
            <p:nvPr/>
          </p:nvCxnSpPr>
          <p:spPr>
            <a:xfrm>
              <a:off x="363525" y="4003500"/>
              <a:ext cx="4316700" cy="0"/>
            </a:xfrm>
            <a:prstGeom prst="straightConnector1">
              <a:avLst/>
            </a:prstGeom>
            <a:noFill/>
            <a:ln w="9525" cap="flat" cmpd="sng">
              <a:solidFill>
                <a:srgbClr val="B9B9B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6" name="Google Shape;76;p13"/>
            <p:cNvSpPr/>
            <p:nvPr/>
          </p:nvSpPr>
          <p:spPr>
            <a:xfrm>
              <a:off x="333300" y="3978350"/>
              <a:ext cx="53400" cy="53400"/>
            </a:xfrm>
            <a:prstGeom prst="ellipse">
              <a:avLst/>
            </a:prstGeom>
            <a:solidFill>
              <a:srgbClr val="B9B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7" name="Google Shape;77;p13"/>
          <p:cNvSpPr txBox="1"/>
          <p:nvPr/>
        </p:nvSpPr>
        <p:spPr>
          <a:xfrm>
            <a:off x="2851150" y="2362548"/>
            <a:ext cx="1941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P R O F I L E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2875573" y="2845838"/>
            <a:ext cx="4347000" cy="69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A highly motivated and detail-oriented professional seeking a challenging position in the hospitality industry where I can utilize my mixology skills and customer service experience to contribute to the success of the team and further develop my career.</a:t>
            </a:r>
            <a:endParaRPr lang="en-US" sz="10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851150" y="4267550"/>
            <a:ext cx="2896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E X P E R I E N C E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2864888" y="4744440"/>
            <a:ext cx="4333912" cy="1452335"/>
            <a:chOff x="2864888" y="4744440"/>
            <a:chExt cx="4333912" cy="1452335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2864888" y="474444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Bartender</a:t>
              </a: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, 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2864888" y="497799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Tropical Breeze Bar, Ubud, Bali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2864888" y="521154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June 2022 – June 2024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3078600" y="5504625"/>
              <a:ext cx="4120200" cy="692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595959"/>
                  </a:solidFill>
                  <a:latin typeface="Spartan"/>
                  <a:ea typeface="Spartan"/>
                  <a:cs typeface="Spartan"/>
                  <a:sym typeface="Spartan"/>
                </a:rPr>
                <a:t>Responsibility/Accomplishment: Crafted and served a wide variety of cocktails and beverages, ensuring high-quality standards. Developed new cocktail recipes, increasing customer satisfaction and repeat visits.</a:t>
              </a:r>
              <a:endParaRPr lang="en-US" sz="1000">
                <a:solidFill>
                  <a:srgbClr val="59595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2864888" y="6625019"/>
            <a:ext cx="4333912" cy="1683475"/>
            <a:chOff x="2864888" y="4744440"/>
            <a:chExt cx="4333912" cy="1683475"/>
          </a:xfrm>
        </p:grpSpPr>
        <p:sp>
          <p:nvSpPr>
            <p:cNvPr id="86" name="Google Shape;86;p13"/>
            <p:cNvSpPr txBox="1"/>
            <p:nvPr/>
          </p:nvSpPr>
          <p:spPr>
            <a:xfrm>
              <a:off x="2864888" y="474444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Assistant Bartender</a:t>
              </a:r>
              <a:endParaRPr lang="en-US" sz="1000" b="1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2864888" y="497799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Ocean View Lounge, Kuta, Bali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2864888" y="521154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January 2021 – May 2022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078600" y="5504625"/>
              <a:ext cx="4120200" cy="923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595959"/>
                  </a:solidFill>
                  <a:latin typeface="Spartan"/>
                  <a:ea typeface="Spartan"/>
                  <a:cs typeface="Spartan"/>
                  <a:sym typeface="Spartan"/>
                </a:rPr>
                <a:t>Responsibility/Accomplishment: Assisted the head bartender in preparing drinks and maintaining a clean bar area. Provided excellent customer service, creating a welcoming environment for guests. Trained new staff on bar operations and customer service techniques.</a:t>
              </a:r>
              <a:endParaRPr lang="en-US" sz="1000">
                <a:solidFill>
                  <a:srgbClr val="59595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2864888" y="8603275"/>
            <a:ext cx="4333912" cy="1452335"/>
            <a:chOff x="2864888" y="4744440"/>
            <a:chExt cx="4333912" cy="1452335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2864888" y="474444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Intern</a:t>
              </a:r>
              <a:endParaRPr lang="en-US" sz="1000" b="1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2864888" y="497799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Bali Hospitality Group, Seminyak, Bali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2864888" y="5211540"/>
              <a:ext cx="2896500" cy="15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June 2020 – December 2020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3078600" y="5504625"/>
              <a:ext cx="4120200" cy="692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595959"/>
                  </a:solidFill>
                  <a:latin typeface="Spartan"/>
                  <a:ea typeface="Spartan"/>
                  <a:cs typeface="Spartan"/>
                  <a:sym typeface="Spartan"/>
                </a:rPr>
                <a:t>Responsibility/Accomplishment: Assisted in the daily operations of the bar, including inventory management and customer service. Learned and applied mixology techniques under the supervision of senior bartenders.</a:t>
              </a:r>
              <a:endParaRPr lang="en-US" sz="1000">
                <a:solidFill>
                  <a:srgbClr val="595959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cxnSp>
        <p:nvCxnSpPr>
          <p:cNvPr id="95" name="Google Shape;95;p13"/>
          <p:cNvCxnSpPr/>
          <p:nvPr/>
        </p:nvCxnSpPr>
        <p:spPr>
          <a:xfrm>
            <a:off x="2724725" y="2392825"/>
            <a:ext cx="0" cy="7941000"/>
          </a:xfrm>
          <a:prstGeom prst="straightConnector1">
            <a:avLst/>
          </a:prstGeom>
          <a:noFill/>
          <a:ln w="9525" cap="flat" cmpd="sng">
            <a:solidFill>
              <a:srgbClr val="B9B9B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" name="Google Shape;96;p13"/>
          <p:cNvSpPr txBox="1"/>
          <p:nvPr/>
        </p:nvSpPr>
        <p:spPr>
          <a:xfrm>
            <a:off x="360000" y="4267550"/>
            <a:ext cx="222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S K I L L S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97" name="Google Shape;97;p13"/>
          <p:cNvGrpSpPr/>
          <p:nvPr/>
        </p:nvGrpSpPr>
        <p:grpSpPr>
          <a:xfrm>
            <a:off x="345502" y="4744450"/>
            <a:ext cx="2269770" cy="824400"/>
            <a:chOff x="345502" y="4744450"/>
            <a:chExt cx="2269770" cy="824400"/>
          </a:xfrm>
        </p:grpSpPr>
        <p:sp>
          <p:nvSpPr>
            <p:cNvPr id="98" name="Google Shape;98;p13"/>
            <p:cNvSpPr txBox="1"/>
            <p:nvPr/>
          </p:nvSpPr>
          <p:spPr>
            <a:xfrm>
              <a:off x="362572" y="4744450"/>
              <a:ext cx="2252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Communication Skills: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45502" y="497800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Verbal communication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45502" y="5196475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Written communication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345502" y="541495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Active listening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345502" y="5727425"/>
            <a:ext cx="2269770" cy="824400"/>
            <a:chOff x="345502" y="4744450"/>
            <a:chExt cx="2269770" cy="82440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362572" y="4744450"/>
              <a:ext cx="2252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Teamwork Skills: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4" name="Google Shape;104;p13"/>
            <p:cNvSpPr txBox="1"/>
            <p:nvPr/>
          </p:nvSpPr>
          <p:spPr>
            <a:xfrm>
              <a:off x="345502" y="497800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Collaboration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345502" y="5196475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Conflict resolution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06" name="Google Shape;106;p13"/>
            <p:cNvSpPr txBox="1"/>
            <p:nvPr/>
          </p:nvSpPr>
          <p:spPr>
            <a:xfrm>
              <a:off x="345502" y="5414950"/>
              <a:ext cx="2227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• Team leadership</a:t>
              </a:r>
              <a:endParaRPr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07" name="Google Shape;107;p13"/>
          <p:cNvGrpSpPr/>
          <p:nvPr/>
        </p:nvGrpSpPr>
        <p:grpSpPr>
          <a:xfrm>
            <a:off x="333300" y="6822972"/>
            <a:ext cx="2252625" cy="53400"/>
            <a:chOff x="333300" y="3978350"/>
            <a:chExt cx="2252625" cy="53400"/>
          </a:xfrm>
        </p:grpSpPr>
        <p:cxnSp>
          <p:nvCxnSpPr>
            <p:cNvPr id="108" name="Google Shape;108;p13"/>
            <p:cNvCxnSpPr/>
            <p:nvPr/>
          </p:nvCxnSpPr>
          <p:spPr>
            <a:xfrm>
              <a:off x="363525" y="4003500"/>
              <a:ext cx="2222400" cy="0"/>
            </a:xfrm>
            <a:prstGeom prst="straightConnector1">
              <a:avLst/>
            </a:prstGeom>
            <a:noFill/>
            <a:ln w="9525" cap="flat" cmpd="sng">
              <a:solidFill>
                <a:srgbClr val="B9B9B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9" name="Google Shape;109;p13"/>
            <p:cNvSpPr/>
            <p:nvPr/>
          </p:nvSpPr>
          <p:spPr>
            <a:xfrm>
              <a:off x="333300" y="3978350"/>
              <a:ext cx="53400" cy="53400"/>
            </a:xfrm>
            <a:prstGeom prst="ellipse">
              <a:avLst/>
            </a:prstGeom>
            <a:solidFill>
              <a:srgbClr val="B9B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0" name="Google Shape;110;p13"/>
          <p:cNvSpPr txBox="1"/>
          <p:nvPr/>
        </p:nvSpPr>
        <p:spPr>
          <a:xfrm>
            <a:off x="331832" y="7130046"/>
            <a:ext cx="222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rPr>
              <a:t>E D U C A T I O N</a:t>
            </a:r>
            <a:endParaRPr sz="1800">
              <a:solidFill>
                <a:srgbClr val="363636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grpSp>
        <p:nvGrpSpPr>
          <p:cNvPr id="111" name="Google Shape;111;p13"/>
          <p:cNvGrpSpPr/>
          <p:nvPr/>
        </p:nvGrpSpPr>
        <p:grpSpPr>
          <a:xfrm>
            <a:off x="345500" y="7589372"/>
            <a:ext cx="2269800" cy="1143430"/>
            <a:chOff x="345500" y="7589372"/>
            <a:chExt cx="2269800" cy="1143430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362572" y="7589372"/>
              <a:ext cx="22527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Bali Culinary and </a:t>
              </a:r>
              <a:endParaRPr lang="en-US" sz="1000" b="1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Hospitality School</a:t>
              </a:r>
              <a:endParaRPr lang="en-US" sz="1000" b="1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345500" y="8045825"/>
              <a:ext cx="22698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Certificate in Mixology 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and Bartending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45500" y="8502297"/>
              <a:ext cx="22698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Graduated:</a:t>
              </a: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 June 2022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345500" y="8905889"/>
            <a:ext cx="2269800" cy="1143430"/>
            <a:chOff x="345500" y="7589372"/>
            <a:chExt cx="2269800" cy="1143430"/>
          </a:xfrm>
        </p:grpSpPr>
        <p:sp>
          <p:nvSpPr>
            <p:cNvPr id="116" name="Google Shape;116;p13"/>
            <p:cNvSpPr txBox="1"/>
            <p:nvPr/>
          </p:nvSpPr>
          <p:spPr>
            <a:xfrm>
              <a:off x="362572" y="7589372"/>
              <a:ext cx="22527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Udayana University</a:t>
              </a:r>
              <a:endParaRPr lang="en-US" sz="1000" b="1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Bali</a:t>
              </a:r>
              <a:endParaRPr lang="en-US" sz="1000" b="1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345500" y="8045825"/>
              <a:ext cx="2269800" cy="461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Bachelor of Tourism 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Management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345500" y="8502297"/>
              <a:ext cx="22698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Graduated:</a:t>
              </a:r>
              <a:r>
                <a:rPr lang="en-US" sz="1000">
                  <a:solidFill>
                    <a:srgbClr val="363636"/>
                  </a:solidFill>
                  <a:latin typeface="Spartan"/>
                  <a:ea typeface="Spartan"/>
                  <a:cs typeface="Spartan"/>
                  <a:sym typeface="Spartan"/>
                </a:rPr>
                <a:t> June 2021</a:t>
              </a:r>
              <a:endParaRPr lang="en-US" sz="1000">
                <a:solidFill>
                  <a:srgbClr val="363636"/>
                </a:solidFill>
                <a:latin typeface="Spartan"/>
                <a:ea typeface="Spartan"/>
                <a:cs typeface="Spartan"/>
                <a:sym typeface="Sparta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1640</Words>
  <Application>WPS Presentation</Application>
  <PresentationFormat/>
  <Paragraphs>78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Arial</vt:lpstr>
      <vt:lpstr>Spartan</vt:lpstr>
      <vt:lpstr>League Spartan</vt:lpstr>
      <vt:lpstr>Microsoft YaHei</vt:lpstr>
      <vt:lpstr>Arial Unicode MS</vt:lpstr>
      <vt:lpstr>Simple Light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1</cp:revision>
  <dcterms:created xsi:type="dcterms:W3CDTF">2024-05-28T07:47:39Z</dcterms:created>
  <dcterms:modified xsi:type="dcterms:W3CDTF">2024-05-28T07:47:39Z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46649F81A4A24C19BB47D4E5F3E8613D_13</vt:lpwstr>
  </property>
  <property fmtid="{D5CDD505-2E9C-101B-9397-08002B2CF9AE}" pid="3" name="KSOProductBuildVer">
    <vt:lpwstr>1033-12.2.0.16909</vt:lpwstr>
  </property>
</Properties>
</file>