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</p:sldIdLst>
  <p:sldSz cx="7559675" cy="10691495"/>
  <p:notesSz cx="6858000" cy="9144000"/>
  <p:embeddedFontLst>
    <p:embeddedFont>
      <p:font typeface="Comfortaa"/>
      <p:regular r:id="rId11"/>
      <p:bold r:id="rId12"/>
    </p:embeddedFont>
    <p:embeddedFont>
      <p:font typeface="Allison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0" userDrawn="1">
          <p15:clr>
            <a:srgbClr val="747775"/>
          </p15:clr>
        </p15:guide>
        <p15:guide id="2" pos="1675" userDrawn="1">
          <p15:clr>
            <a:srgbClr val="747775"/>
          </p15:clr>
        </p15:guide>
        <p15:guide id="3" pos="256" userDrawn="1">
          <p15:clr>
            <a:srgbClr val="747775"/>
          </p15:clr>
        </p15:guide>
        <p15:guide id="4" orient="horz" pos="250" userDrawn="1">
          <p15:clr>
            <a:srgbClr val="747775"/>
          </p15:clr>
        </p15:guide>
        <p15:guide id="5" pos="1816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/>
        <p:guide pos="1675"/>
        <p:guide pos="256"/>
        <p:guide orient="horz" pos="250"/>
        <p:guide pos="181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a98bcaaf67_0_64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a98bcaaf67_0_6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a98bcaaf67_0_143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a98bcaaf67_0_1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a98bcaaf67_0_265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a98bcaaf67_0_2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2660100" cy="10692000"/>
          </a:xfrm>
          <a:prstGeom prst="rect">
            <a:avLst/>
          </a:prstGeom>
          <a:solidFill>
            <a:srgbClr val="CAD7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5" name="Google Shape;55;p13"/>
          <p:cNvSpPr txBox="1"/>
          <p:nvPr/>
        </p:nvSpPr>
        <p:spPr>
          <a:xfrm>
            <a:off x="2880000" y="317095"/>
            <a:ext cx="34356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 RAHAYU</a:t>
            </a:r>
            <a:endParaRPr lang="en-US" sz="2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880000" y="823351"/>
            <a:ext cx="3435600" cy="276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Curriculum Vitae</a:t>
            </a:r>
            <a:endParaRPr lang="en-US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2883244" y="1338650"/>
            <a:ext cx="4324800" cy="0"/>
          </a:xfrm>
          <a:prstGeom prst="straightConnector1">
            <a:avLst/>
          </a:prstGeom>
          <a:noFill/>
          <a:ln w="19050" cap="flat" cmpd="sng">
            <a:solidFill>
              <a:srgbClr val="D8DAD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Google Shape;58;p13"/>
          <p:cNvSpPr txBox="1"/>
          <p:nvPr/>
        </p:nvSpPr>
        <p:spPr>
          <a:xfrm>
            <a:off x="2880000" y="1655701"/>
            <a:ext cx="3435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PROFILE SUMMARY: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880000" y="2083726"/>
            <a:ext cx="4448100" cy="1384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Dedicated and passionate professional with 5 years of experience in front office management and customer service. Committed to creating a welcoming and efficient environment for guests while managing administrative tasks and coordinating with various departments. Proficient in leveraging technology to enhance front office operations and provide exceptional guest experiences.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855825" y="3861051"/>
            <a:ext cx="3435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EDUCATION: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3190360" y="4310888"/>
            <a:ext cx="4137615" cy="792470"/>
            <a:chOff x="3190360" y="4289075"/>
            <a:chExt cx="4137615" cy="792470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3190360" y="4289075"/>
              <a:ext cx="31059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Diploma in Hospitality Management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3194275" y="4619900"/>
              <a:ext cx="41337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Bali Tourism Institute, Denpasar, Bali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2015 - 2018</a:t>
              </a:r>
              <a:endParaRPr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3190360" y="5430758"/>
            <a:ext cx="4137615" cy="946425"/>
            <a:chOff x="3190360" y="4289075"/>
            <a:chExt cx="4137615" cy="946425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3190360" y="4289075"/>
              <a:ext cx="3105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MASTER OF ARTS IN TEACHING (MAT)</a:t>
              </a:r>
              <a:endParaRPr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3194275" y="4619900"/>
              <a:ext cx="41337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Crossville, Tennessee</a:t>
              </a:r>
              <a:endParaRPr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2016 - 2018</a:t>
              </a:r>
              <a:endParaRPr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Special Education</a:t>
              </a:r>
              <a:endParaRPr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2845300" y="4357913"/>
            <a:ext cx="69300" cy="2022025"/>
            <a:chOff x="2845300" y="4336100"/>
            <a:chExt cx="69300" cy="2022025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2881675" y="4380525"/>
              <a:ext cx="0" cy="1977600"/>
            </a:xfrm>
            <a:prstGeom prst="straightConnector1">
              <a:avLst/>
            </a:prstGeom>
            <a:noFill/>
            <a:ln w="19050" cap="flat" cmpd="sng">
              <a:solidFill>
                <a:srgbClr val="D8DAD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9" name="Google Shape;69;p13"/>
            <p:cNvSpPr/>
            <p:nvPr/>
          </p:nvSpPr>
          <p:spPr>
            <a:xfrm>
              <a:off x="2845300" y="4336100"/>
              <a:ext cx="69300" cy="69300"/>
            </a:xfrm>
            <a:prstGeom prst="ellipse">
              <a:avLst/>
            </a:prstGeom>
            <a:solidFill>
              <a:srgbClr val="D8D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845300" y="5474660"/>
              <a:ext cx="69300" cy="69300"/>
            </a:xfrm>
            <a:prstGeom prst="ellipse">
              <a:avLst/>
            </a:prstGeom>
            <a:solidFill>
              <a:srgbClr val="D8D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1" name="Google Shape;71;p13"/>
          <p:cNvSpPr txBox="1"/>
          <p:nvPr/>
        </p:nvSpPr>
        <p:spPr>
          <a:xfrm>
            <a:off x="2855825" y="6955463"/>
            <a:ext cx="3435600" cy="24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WORK EXPERIENCE:</a:t>
            </a:r>
            <a:endParaRPr lang="en-US"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3190360" y="7383487"/>
            <a:ext cx="4137615" cy="915715"/>
            <a:chOff x="3190360" y="4289075"/>
            <a:chExt cx="4137615" cy="915715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3190360" y="4289075"/>
              <a:ext cx="31059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Front Office Manager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3194275" y="4512640"/>
              <a:ext cx="4133700" cy="692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Bali Paradise Hotel, Ubud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2021 - Present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2845300" y="7430512"/>
            <a:ext cx="69300" cy="2927425"/>
            <a:chOff x="2845300" y="7408699"/>
            <a:chExt cx="69300" cy="2927425"/>
          </a:xfrm>
        </p:grpSpPr>
        <p:cxnSp>
          <p:nvCxnSpPr>
            <p:cNvPr id="76" name="Google Shape;76;p13"/>
            <p:cNvCxnSpPr/>
            <p:nvPr/>
          </p:nvCxnSpPr>
          <p:spPr>
            <a:xfrm>
              <a:off x="2881675" y="7453124"/>
              <a:ext cx="0" cy="2883000"/>
            </a:xfrm>
            <a:prstGeom prst="straightConnector1">
              <a:avLst/>
            </a:prstGeom>
            <a:noFill/>
            <a:ln w="19050" cap="flat" cmpd="sng">
              <a:solidFill>
                <a:srgbClr val="D8DAD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7" name="Google Shape;77;p13"/>
            <p:cNvSpPr/>
            <p:nvPr/>
          </p:nvSpPr>
          <p:spPr>
            <a:xfrm>
              <a:off x="2845300" y="7408699"/>
              <a:ext cx="69300" cy="69300"/>
            </a:xfrm>
            <a:prstGeom prst="ellipse">
              <a:avLst/>
            </a:prstGeom>
            <a:solidFill>
              <a:srgbClr val="D8D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8" name="Google Shape;78;p13"/>
          <p:cNvSpPr txBox="1"/>
          <p:nvPr/>
        </p:nvSpPr>
        <p:spPr>
          <a:xfrm>
            <a:off x="3190475" y="8173688"/>
            <a:ext cx="4048500" cy="1846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Managed front office operations, ensuring smooth check-in and check-out processes.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Supervised a team of front desk staff, providing training and support to enhance service quality.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Handled guest inquiries and complaints, ensuring timely and satisfactory resolution.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48925" y="4775236"/>
            <a:ext cx="2169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KEY SKILLS: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48925" y="5239011"/>
            <a:ext cx="2169000" cy="1846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Front Office Management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Customer Service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Administrative Tasks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Reservation Management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Technology Integration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Communication Skills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Adaptability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Leadership and Collaboration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48925" y="7495786"/>
            <a:ext cx="2169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TECHNICAL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SKILLS: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348925" y="8181830"/>
            <a:ext cx="2169000" cy="1384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Reservation Software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Microsoft Office Suite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Google Suite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Video Conferencing Tools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Digital Presentations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• Internet Research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3" name="Google Shape;83;p13" descr="C:\Users\62878\Downloads\AprofessionalCV.jpgAprofessionalCV"/>
          <p:cNvPicPr preferRelativeResize="0"/>
          <p:nvPr/>
        </p:nvPicPr>
        <p:blipFill rotWithShape="1">
          <a:blip r:embed="rId1"/>
          <a:srcRect t="11" b="11"/>
          <a:stretch>
            <a:fillRect/>
          </a:stretch>
        </p:blipFill>
        <p:spPr>
          <a:xfrm>
            <a:off x="406089" y="397269"/>
            <a:ext cx="1941000" cy="1941000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84" name="Google Shape;84;p13"/>
          <p:cNvGrpSpPr/>
          <p:nvPr/>
        </p:nvGrpSpPr>
        <p:grpSpPr>
          <a:xfrm>
            <a:off x="348925" y="2747075"/>
            <a:ext cx="2227684" cy="1617974"/>
            <a:chOff x="348925" y="2747075"/>
            <a:chExt cx="2227684" cy="1617974"/>
          </a:xfrm>
        </p:grpSpPr>
        <p:grpSp>
          <p:nvGrpSpPr>
            <p:cNvPr id="85" name="Google Shape;85;p13"/>
            <p:cNvGrpSpPr/>
            <p:nvPr/>
          </p:nvGrpSpPr>
          <p:grpSpPr>
            <a:xfrm>
              <a:off x="360078" y="3216429"/>
              <a:ext cx="2216531" cy="1148620"/>
              <a:chOff x="2883250" y="2186350"/>
              <a:chExt cx="3883200" cy="1148620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2883250" y="2186350"/>
                <a:ext cx="38832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Phone: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 +62 361-876-5432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2883250" y="2415380"/>
                <a:ext cx="38832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Email: 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puturahayu@mail.id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2883250" y="2644410"/>
                <a:ext cx="3883200" cy="461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Address: 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Jl. Raya Ubud No. 45, Ubud, Bali, Indonesia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2883250" y="3104465"/>
                <a:ext cx="38832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LinkedIn: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 /puturahayu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90" name="Google Shape;90;p13"/>
            <p:cNvSpPr txBox="1"/>
            <p:nvPr/>
          </p:nvSpPr>
          <p:spPr>
            <a:xfrm>
              <a:off x="348925" y="2747075"/>
              <a:ext cx="2169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CONTACT:</a:t>
              </a:r>
              <a:endParaRPr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2660100" cy="10692000"/>
          </a:xfrm>
          <a:prstGeom prst="rect">
            <a:avLst/>
          </a:prstGeom>
          <a:solidFill>
            <a:srgbClr val="CAD7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96;p14"/>
          <p:cNvSpPr txBox="1"/>
          <p:nvPr/>
        </p:nvSpPr>
        <p:spPr>
          <a:xfrm>
            <a:off x="2880000" y="317095"/>
            <a:ext cx="34356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 RAHAYU</a:t>
            </a:r>
            <a:endParaRPr sz="2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2880000" y="823351"/>
            <a:ext cx="3435600" cy="276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Curriculum Vitae</a:t>
            </a:r>
            <a:endParaRPr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98" name="Google Shape;98;p14"/>
          <p:cNvCxnSpPr/>
          <p:nvPr/>
        </p:nvCxnSpPr>
        <p:spPr>
          <a:xfrm>
            <a:off x="2883244" y="1338650"/>
            <a:ext cx="4324800" cy="0"/>
          </a:xfrm>
          <a:prstGeom prst="straightConnector1">
            <a:avLst/>
          </a:prstGeom>
          <a:noFill/>
          <a:ln w="19050" cap="flat" cmpd="sng">
            <a:solidFill>
              <a:srgbClr val="D8DAD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4"/>
          <p:cNvSpPr txBox="1"/>
          <p:nvPr/>
        </p:nvSpPr>
        <p:spPr>
          <a:xfrm>
            <a:off x="2855825" y="1666500"/>
            <a:ext cx="4324800" cy="24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WORK EXPERIENCE: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3190349" y="2094525"/>
            <a:ext cx="4137626" cy="681427"/>
            <a:chOff x="3190349" y="4289070"/>
            <a:chExt cx="4137626" cy="681427"/>
          </a:xfrm>
        </p:grpSpPr>
        <p:sp>
          <p:nvSpPr>
            <p:cNvPr id="101" name="Google Shape;101;p14"/>
            <p:cNvSpPr txBox="1"/>
            <p:nvPr/>
          </p:nvSpPr>
          <p:spPr>
            <a:xfrm>
              <a:off x="3190349" y="4289070"/>
              <a:ext cx="32970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Front Desk Agent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3194275" y="4508852"/>
              <a:ext cx="41337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Serenity Beach Resort, Kuta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2018 - 2021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03" name="Google Shape;103;p14"/>
          <p:cNvGrpSpPr/>
          <p:nvPr/>
        </p:nvGrpSpPr>
        <p:grpSpPr>
          <a:xfrm>
            <a:off x="2845435" y="2141855"/>
            <a:ext cx="76200" cy="2349500"/>
            <a:chOff x="2845300" y="4336100"/>
            <a:chExt cx="69300" cy="3358525"/>
          </a:xfrm>
        </p:grpSpPr>
        <p:cxnSp>
          <p:nvCxnSpPr>
            <p:cNvPr id="104" name="Google Shape;104;p14"/>
            <p:cNvCxnSpPr/>
            <p:nvPr/>
          </p:nvCxnSpPr>
          <p:spPr>
            <a:xfrm>
              <a:off x="2881675" y="4380525"/>
              <a:ext cx="0" cy="3314100"/>
            </a:xfrm>
            <a:prstGeom prst="straightConnector1">
              <a:avLst/>
            </a:prstGeom>
            <a:noFill/>
            <a:ln w="19050" cap="flat" cmpd="sng">
              <a:solidFill>
                <a:srgbClr val="D8DAD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" name="Google Shape;105;p14"/>
            <p:cNvSpPr/>
            <p:nvPr/>
          </p:nvSpPr>
          <p:spPr>
            <a:xfrm>
              <a:off x="2845300" y="4336100"/>
              <a:ext cx="69300" cy="69300"/>
            </a:xfrm>
            <a:prstGeom prst="ellipse">
              <a:avLst/>
            </a:prstGeom>
            <a:solidFill>
              <a:srgbClr val="D8D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6" name="Google Shape;106;p14"/>
          <p:cNvSpPr txBox="1"/>
          <p:nvPr/>
        </p:nvSpPr>
        <p:spPr>
          <a:xfrm>
            <a:off x="2855825" y="4859442"/>
            <a:ext cx="3435600" cy="49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CERTIFICATIONS AND LICENSES:</a:t>
            </a:r>
            <a:endParaRPr lang="en-US"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07" name="Google Shape;107;p14"/>
          <p:cNvGrpSpPr/>
          <p:nvPr/>
        </p:nvGrpSpPr>
        <p:grpSpPr>
          <a:xfrm>
            <a:off x="2845435" y="5586095"/>
            <a:ext cx="76200" cy="1221105"/>
            <a:chOff x="2845300" y="6790283"/>
            <a:chExt cx="69300" cy="885800"/>
          </a:xfrm>
        </p:grpSpPr>
        <p:cxnSp>
          <p:nvCxnSpPr>
            <p:cNvPr id="108" name="Google Shape;108;p14"/>
            <p:cNvCxnSpPr/>
            <p:nvPr/>
          </p:nvCxnSpPr>
          <p:spPr>
            <a:xfrm>
              <a:off x="2881675" y="6834708"/>
              <a:ext cx="0" cy="841375"/>
            </a:xfrm>
            <a:prstGeom prst="straightConnector1">
              <a:avLst/>
            </a:prstGeom>
            <a:noFill/>
            <a:ln w="19050" cap="flat" cmpd="sng">
              <a:solidFill>
                <a:srgbClr val="D8DAD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9" name="Google Shape;109;p14"/>
            <p:cNvSpPr/>
            <p:nvPr/>
          </p:nvSpPr>
          <p:spPr>
            <a:xfrm>
              <a:off x="2845300" y="6790283"/>
              <a:ext cx="69300" cy="69300"/>
            </a:xfrm>
            <a:prstGeom prst="ellipse">
              <a:avLst/>
            </a:prstGeom>
            <a:solidFill>
              <a:srgbClr val="D8D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0" name="Google Shape;110;p14"/>
          <p:cNvGrpSpPr/>
          <p:nvPr/>
        </p:nvGrpSpPr>
        <p:grpSpPr>
          <a:xfrm>
            <a:off x="348925" y="4637378"/>
            <a:ext cx="2169000" cy="1157510"/>
            <a:chOff x="348925" y="4789778"/>
            <a:chExt cx="2169000" cy="1157510"/>
          </a:xfrm>
        </p:grpSpPr>
        <p:sp>
          <p:nvSpPr>
            <p:cNvPr id="111" name="Google Shape;111;p14"/>
            <p:cNvSpPr txBox="1"/>
            <p:nvPr/>
          </p:nvSpPr>
          <p:spPr>
            <a:xfrm>
              <a:off x="348925" y="4789778"/>
              <a:ext cx="2169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6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LANGUAGE </a:t>
              </a:r>
              <a:endParaRPr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PROFICIENCY:</a:t>
              </a:r>
              <a:endParaRPr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12" name="Google Shape;112;p14"/>
            <p:cNvSpPr txBox="1"/>
            <p:nvPr/>
          </p:nvSpPr>
          <p:spPr>
            <a:xfrm>
              <a:off x="348925" y="5485643"/>
              <a:ext cx="21690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Indonesian: Native proficiency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• 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English: Advanced proficiency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pic>
        <p:nvPicPr>
          <p:cNvPr id="115" name="Google Shape;115;p14" descr="C:\Users\62878\Downloads\AprofessionalCV.jpgAprofessionalCV"/>
          <p:cNvPicPr preferRelativeResize="0"/>
          <p:nvPr/>
        </p:nvPicPr>
        <p:blipFill rotWithShape="1">
          <a:blip r:embed="rId1"/>
          <a:srcRect t="11" b="11"/>
          <a:stretch>
            <a:fillRect/>
          </a:stretch>
        </p:blipFill>
        <p:spPr>
          <a:xfrm>
            <a:off x="406089" y="397269"/>
            <a:ext cx="1941000" cy="1941000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6" name="Google Shape;116;p14"/>
          <p:cNvSpPr txBox="1"/>
          <p:nvPr/>
        </p:nvSpPr>
        <p:spPr>
          <a:xfrm>
            <a:off x="3194275" y="2885240"/>
            <a:ext cx="4133700" cy="161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Assisted guests with reservations, check-ins, and check-outs.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Provided information about hotel services, local attractions, and travel arrangements.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Maintained accurate records of room availability and guest accounts.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3194275" y="5548090"/>
            <a:ext cx="4133700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Certificate in Front Office Operations</a:t>
            </a:r>
            <a:endParaRPr lang="en-US" sz="10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3194275" y="5974877"/>
            <a:ext cx="4133700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• Bali Tourism Institute, 2018</a:t>
            </a:r>
            <a:endParaRPr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3194275" y="6401246"/>
            <a:ext cx="4133700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Hospitality Management Certification</a:t>
            </a:r>
            <a:endParaRPr lang="en-US" sz="10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3194275" y="6742286"/>
            <a:ext cx="4133700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C3C3B"/>
                </a:solidFill>
                <a:latin typeface="Comfortaa"/>
                <a:ea typeface="Comfortaa"/>
                <a:cs typeface="Comfortaa"/>
                <a:sym typeface="Comfortaa"/>
              </a:rPr>
              <a:t>• Indonesian Hotel and Restaurant Association, 2019</a:t>
            </a:r>
            <a:endParaRPr lang="en-US" sz="1000">
              <a:solidFill>
                <a:srgbClr val="3C3C3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25" name="Google Shape;125;p14"/>
          <p:cNvGrpSpPr/>
          <p:nvPr/>
        </p:nvGrpSpPr>
        <p:grpSpPr>
          <a:xfrm>
            <a:off x="348925" y="2747075"/>
            <a:ext cx="2227684" cy="1617974"/>
            <a:chOff x="348925" y="2747075"/>
            <a:chExt cx="2227684" cy="1617974"/>
          </a:xfrm>
        </p:grpSpPr>
        <p:grpSp>
          <p:nvGrpSpPr>
            <p:cNvPr id="126" name="Google Shape;126;p14"/>
            <p:cNvGrpSpPr/>
            <p:nvPr/>
          </p:nvGrpSpPr>
          <p:grpSpPr>
            <a:xfrm>
              <a:off x="360078" y="3216429"/>
              <a:ext cx="2216531" cy="1148620"/>
              <a:chOff x="2883250" y="2186350"/>
              <a:chExt cx="3883200" cy="1148620"/>
            </a:xfrm>
          </p:grpSpPr>
          <p:sp>
            <p:nvSpPr>
              <p:cNvPr id="127" name="Google Shape;127;p14"/>
              <p:cNvSpPr txBox="1"/>
              <p:nvPr/>
            </p:nvSpPr>
            <p:spPr>
              <a:xfrm>
                <a:off x="2883250" y="2186350"/>
                <a:ext cx="38832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Phone: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 +1  931-707-4231</a:t>
                </a:r>
                <a:endParaRPr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28" name="Google Shape;128;p14"/>
              <p:cNvSpPr txBox="1"/>
              <p:nvPr/>
            </p:nvSpPr>
            <p:spPr>
              <a:xfrm>
                <a:off x="2883250" y="2415380"/>
                <a:ext cx="38832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Email: 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puturahayu@mail.id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29" name="Google Shape;129;p14"/>
              <p:cNvSpPr txBox="1"/>
              <p:nvPr/>
            </p:nvSpPr>
            <p:spPr>
              <a:xfrm>
                <a:off x="2883250" y="2644410"/>
                <a:ext cx="3883200" cy="461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Address: 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Jl. Raya Ubud No. 45, Ubud, Bali, Indonesia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  <p:sp>
            <p:nvSpPr>
              <p:cNvPr id="130" name="Google Shape;130;p14"/>
              <p:cNvSpPr txBox="1"/>
              <p:nvPr/>
            </p:nvSpPr>
            <p:spPr>
              <a:xfrm>
                <a:off x="2883250" y="3104465"/>
                <a:ext cx="38832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LinkedIn:</a:t>
                </a:r>
                <a:r>
                  <a:rPr lang="en-US" sz="1000">
                    <a:solidFill>
                      <a:schemeClr val="dk1"/>
                    </a:solidFill>
                    <a:latin typeface="Comfortaa"/>
                    <a:ea typeface="Comfortaa"/>
                    <a:cs typeface="Comfortaa"/>
                    <a:sym typeface="Comfortaa"/>
                  </a:rPr>
                  <a:t> /puturahayu</a:t>
                </a:r>
                <a:endPara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endParaRPr>
              </a:p>
            </p:txBody>
          </p:sp>
        </p:grpSp>
        <p:sp>
          <p:nvSpPr>
            <p:cNvPr id="131" name="Google Shape;131;p14"/>
            <p:cNvSpPr txBox="1"/>
            <p:nvPr/>
          </p:nvSpPr>
          <p:spPr>
            <a:xfrm>
              <a:off x="348925" y="2747075"/>
              <a:ext cx="2169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CONTACT:</a:t>
              </a:r>
              <a:endParaRPr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1" name="Google Shape;109;p14"/>
          <p:cNvSpPr/>
          <p:nvPr/>
        </p:nvSpPr>
        <p:spPr>
          <a:xfrm>
            <a:off x="2855460" y="6402933"/>
            <a:ext cx="69300" cy="69300"/>
          </a:xfrm>
          <a:prstGeom prst="ellipse">
            <a:avLst/>
          </a:prstGeom>
          <a:solidFill>
            <a:srgbClr val="D8D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/>
          <p:nvPr/>
        </p:nvSpPr>
        <p:spPr>
          <a:xfrm>
            <a:off x="0" y="0"/>
            <a:ext cx="2660100" cy="10692000"/>
          </a:xfrm>
          <a:prstGeom prst="rect">
            <a:avLst/>
          </a:prstGeom>
          <a:solidFill>
            <a:srgbClr val="CAD7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7" name="Google Shape;137;p15"/>
          <p:cNvSpPr txBox="1"/>
          <p:nvPr/>
        </p:nvSpPr>
        <p:spPr>
          <a:xfrm>
            <a:off x="2880000" y="317095"/>
            <a:ext cx="34356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 RAHAYU</a:t>
            </a:r>
            <a:endParaRPr sz="2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2880000" y="823351"/>
            <a:ext cx="3435600" cy="276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Curriculum Vitae</a:t>
            </a:r>
            <a:endParaRPr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139" name="Google Shape;139;p15"/>
          <p:cNvCxnSpPr/>
          <p:nvPr/>
        </p:nvCxnSpPr>
        <p:spPr>
          <a:xfrm>
            <a:off x="2883244" y="1338650"/>
            <a:ext cx="4324800" cy="0"/>
          </a:xfrm>
          <a:prstGeom prst="straightConnector1">
            <a:avLst/>
          </a:prstGeom>
          <a:noFill/>
          <a:ln w="19050" cap="flat" cmpd="sng">
            <a:solidFill>
              <a:srgbClr val="D8DAD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" name="Google Shape;140;p15"/>
          <p:cNvSpPr txBox="1"/>
          <p:nvPr/>
        </p:nvSpPr>
        <p:spPr>
          <a:xfrm>
            <a:off x="2855825" y="1666500"/>
            <a:ext cx="43248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COVER LETTER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8" name="Google Shape;148;p15" descr="C:\Users\62878\Downloads\AprofessionalCV.jpgAprofessionalCV"/>
          <p:cNvPicPr preferRelativeResize="0"/>
          <p:nvPr/>
        </p:nvPicPr>
        <p:blipFill rotWithShape="1">
          <a:blip r:embed="rId1"/>
          <a:srcRect t="11" b="11"/>
          <a:stretch>
            <a:fillRect/>
          </a:stretch>
        </p:blipFill>
        <p:spPr>
          <a:xfrm>
            <a:off x="406089" y="397269"/>
            <a:ext cx="1941000" cy="1941000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49" name="Google Shape;149;p15"/>
          <p:cNvGrpSpPr/>
          <p:nvPr/>
        </p:nvGrpSpPr>
        <p:grpSpPr>
          <a:xfrm>
            <a:off x="2883250" y="2186350"/>
            <a:ext cx="3883200" cy="917595"/>
            <a:chOff x="2883250" y="2186350"/>
            <a:chExt cx="3883200" cy="917595"/>
          </a:xfrm>
        </p:grpSpPr>
        <p:sp>
          <p:nvSpPr>
            <p:cNvPr id="150" name="Google Shape;150;p15"/>
            <p:cNvSpPr txBox="1"/>
            <p:nvPr/>
          </p:nvSpPr>
          <p:spPr>
            <a:xfrm>
              <a:off x="2883250" y="2186350"/>
              <a:ext cx="38832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Today's Date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: 25 - 05 - 2024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51" name="Google Shape;151;p15"/>
            <p:cNvSpPr txBox="1"/>
            <p:nvPr/>
          </p:nvSpPr>
          <p:spPr>
            <a:xfrm>
              <a:off x="2883250" y="2415380"/>
              <a:ext cx="38832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Hiring Manager's Name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: Ibu Ayu Widjaja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52" name="Google Shape;152;p15"/>
            <p:cNvSpPr txBox="1"/>
            <p:nvPr/>
          </p:nvSpPr>
          <p:spPr>
            <a:xfrm>
              <a:off x="2883250" y="2644410"/>
              <a:ext cx="38832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Hotel Name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: Bali Paradise Hotel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2883250" y="2873440"/>
              <a:ext cx="38832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Hotel Address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: Jl. Raya Ubud No. 123, Ubud, Bali, 80571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54" name="Google Shape;154;p15"/>
          <p:cNvGrpSpPr/>
          <p:nvPr/>
        </p:nvGrpSpPr>
        <p:grpSpPr>
          <a:xfrm>
            <a:off x="2883301" y="3531900"/>
            <a:ext cx="4450149" cy="5536158"/>
            <a:chOff x="2883248" y="2186347"/>
            <a:chExt cx="3883202" cy="5536158"/>
          </a:xfrm>
        </p:grpSpPr>
        <p:sp>
          <p:nvSpPr>
            <p:cNvPr id="155" name="Google Shape;155;p15"/>
            <p:cNvSpPr txBox="1"/>
            <p:nvPr/>
          </p:nvSpPr>
          <p:spPr>
            <a:xfrm>
              <a:off x="2883248" y="2186347"/>
              <a:ext cx="23211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Dear Ibu Ayu Widjaja,</a:t>
              </a:r>
              <a:endParaRPr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56" name="Google Shape;156;p15"/>
            <p:cNvSpPr txBox="1"/>
            <p:nvPr/>
          </p:nvSpPr>
          <p:spPr>
            <a:xfrm>
              <a:off x="2883250" y="2644410"/>
              <a:ext cx="3883200" cy="50780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 am writing to express my genuine interest in the Front Office Manager position at Bali Paradise Hotel, as advertised. With a passion for delivering exceptional customer service and a commitment to creating a welcoming atmosphere, along with over 5 years of experience in front office operations, I am excited about the prospect of contributing my skills and dedication to your esteemed hotel.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 my previous role as a Front Desk Agent at Serenity Beach Resort, I developed a comprehensive understanding of reservation management, guest relations, and administrative tasks. I strongly believe in maintaining high standards of professionalism and efficiency to ensure a seamless experience for all guests. My current role as Front Office Manager at Bali Paradise Hotel has further honed my abilities in team supervision, conflict resolution, and operational management.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Enclosed is my resume that further outlines my qualifications. I would welcome the opportunity to discuss how my skills align with the needs of Bali Paradise Hotel. Thank you for considering my application. I am looking forward to the possibility of contributing to the exceptional service at Bali Paradise Hotel.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157" name="Google Shape;157;p15"/>
          <p:cNvSpPr txBox="1"/>
          <p:nvPr/>
        </p:nvSpPr>
        <p:spPr>
          <a:xfrm>
            <a:off x="2883301" y="9256777"/>
            <a:ext cx="2660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Warm regards,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2883300" y="9719150"/>
            <a:ext cx="1749600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 Rahayu</a:t>
            </a:r>
            <a:endParaRPr lang="en-US" sz="10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5657831" y="9450980"/>
            <a:ext cx="1749600" cy="6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dk1"/>
                </a:solidFill>
                <a:latin typeface="Allison"/>
                <a:ea typeface="Allison"/>
                <a:cs typeface="Allison"/>
                <a:sym typeface="Allison"/>
              </a:rPr>
              <a:t>Putu Rahayu</a:t>
            </a:r>
            <a:endParaRPr lang="en-US" sz="2900">
              <a:solidFill>
                <a:schemeClr val="dk1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360078" y="3216429"/>
            <a:ext cx="22165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Phone: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+1  931-707-4231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" name="Google Shape;128;p14"/>
          <p:cNvSpPr txBox="1"/>
          <p:nvPr/>
        </p:nvSpPr>
        <p:spPr>
          <a:xfrm>
            <a:off x="360078" y="3445459"/>
            <a:ext cx="2216531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Email: 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puturahayu@mail.id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360078" y="3674489"/>
            <a:ext cx="2216531" cy="461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Address: 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Jl. Raya Ubud No. 45, Ubud, Bali, Indonesia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360078" y="4134544"/>
            <a:ext cx="2216531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LinkedIn: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/puturahayu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" name="Google Shape;131;p14"/>
          <p:cNvSpPr txBox="1"/>
          <p:nvPr/>
        </p:nvSpPr>
        <p:spPr>
          <a:xfrm>
            <a:off x="348925" y="2747075"/>
            <a:ext cx="2169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CONTACT: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/>
          <p:nvPr/>
        </p:nvSpPr>
        <p:spPr>
          <a:xfrm>
            <a:off x="0" y="0"/>
            <a:ext cx="2660100" cy="10692000"/>
          </a:xfrm>
          <a:prstGeom prst="rect">
            <a:avLst/>
          </a:prstGeom>
          <a:solidFill>
            <a:srgbClr val="CAD7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5" name="Google Shape;165;p16"/>
          <p:cNvSpPr txBox="1"/>
          <p:nvPr/>
        </p:nvSpPr>
        <p:spPr>
          <a:xfrm>
            <a:off x="2880000" y="317095"/>
            <a:ext cx="34356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 RAHAYU</a:t>
            </a:r>
            <a:endParaRPr sz="2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2880000" y="823351"/>
            <a:ext cx="3435600" cy="276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Curriculum Vitae</a:t>
            </a:r>
            <a:endParaRPr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167" name="Google Shape;167;p16"/>
          <p:cNvCxnSpPr/>
          <p:nvPr/>
        </p:nvCxnSpPr>
        <p:spPr>
          <a:xfrm>
            <a:off x="2883244" y="1338650"/>
            <a:ext cx="4324800" cy="0"/>
          </a:xfrm>
          <a:prstGeom prst="straightConnector1">
            <a:avLst/>
          </a:prstGeom>
          <a:noFill/>
          <a:ln w="19050" cap="flat" cmpd="sng">
            <a:solidFill>
              <a:srgbClr val="D8DAD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" name="Google Shape;168;p16"/>
          <p:cNvSpPr txBox="1"/>
          <p:nvPr/>
        </p:nvSpPr>
        <p:spPr>
          <a:xfrm>
            <a:off x="2855825" y="1666500"/>
            <a:ext cx="43248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REFERENCES: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69" name="Google Shape;169;p16"/>
          <p:cNvGrpSpPr/>
          <p:nvPr/>
        </p:nvGrpSpPr>
        <p:grpSpPr>
          <a:xfrm>
            <a:off x="2845435" y="2141855"/>
            <a:ext cx="76200" cy="5509895"/>
            <a:chOff x="2845300" y="4336100"/>
            <a:chExt cx="69300" cy="6856225"/>
          </a:xfrm>
        </p:grpSpPr>
        <p:cxnSp>
          <p:nvCxnSpPr>
            <p:cNvPr id="170" name="Google Shape;170;p16"/>
            <p:cNvCxnSpPr/>
            <p:nvPr/>
          </p:nvCxnSpPr>
          <p:spPr>
            <a:xfrm>
              <a:off x="2881675" y="4380525"/>
              <a:ext cx="0" cy="6811800"/>
            </a:xfrm>
            <a:prstGeom prst="straightConnector1">
              <a:avLst/>
            </a:prstGeom>
            <a:noFill/>
            <a:ln w="19050" cap="flat" cmpd="sng">
              <a:solidFill>
                <a:srgbClr val="D8DAD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1" name="Google Shape;171;p16"/>
            <p:cNvSpPr/>
            <p:nvPr/>
          </p:nvSpPr>
          <p:spPr>
            <a:xfrm>
              <a:off x="2845300" y="4336100"/>
              <a:ext cx="69300" cy="69300"/>
            </a:xfrm>
            <a:prstGeom prst="ellipse">
              <a:avLst/>
            </a:prstGeom>
            <a:solidFill>
              <a:srgbClr val="D8D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72" name="Google Shape;172;p16" descr="C:\Users\62878\Downloads\AprofessionalCV.jpgAprofessionalCV"/>
          <p:cNvPicPr preferRelativeResize="0"/>
          <p:nvPr/>
        </p:nvPicPr>
        <p:blipFill rotWithShape="1">
          <a:blip r:embed="rId1"/>
          <a:srcRect t="11" b="11"/>
          <a:stretch>
            <a:fillRect/>
          </a:stretch>
        </p:blipFill>
        <p:spPr>
          <a:xfrm>
            <a:off x="406089" y="397269"/>
            <a:ext cx="1941000" cy="1941000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80" name="Google Shape;180;p16"/>
          <p:cNvGrpSpPr/>
          <p:nvPr/>
        </p:nvGrpSpPr>
        <p:grpSpPr>
          <a:xfrm>
            <a:off x="3190349" y="2094525"/>
            <a:ext cx="4137626" cy="941366"/>
            <a:chOff x="3190349" y="2094525"/>
            <a:chExt cx="4137626" cy="941366"/>
          </a:xfrm>
        </p:grpSpPr>
        <p:sp>
          <p:nvSpPr>
            <p:cNvPr id="181" name="Google Shape;181;p16"/>
            <p:cNvSpPr txBox="1"/>
            <p:nvPr/>
          </p:nvSpPr>
          <p:spPr>
            <a:xfrm>
              <a:off x="3190349" y="2094525"/>
              <a:ext cx="32970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 Made Wijaya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82" name="Google Shape;182;p16"/>
            <p:cNvSpPr txBox="1"/>
            <p:nvPr/>
          </p:nvSpPr>
          <p:spPr>
            <a:xfrm>
              <a:off x="3194275" y="2336986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Position: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Spa Manager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83" name="Google Shape;183;p16"/>
            <p:cNvSpPr txBox="1"/>
            <p:nvPr/>
          </p:nvSpPr>
          <p:spPr>
            <a:xfrm>
              <a:off x="3194275" y="2571186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Institution/Organization: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Heavenly Spa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84" name="Google Shape;184;p16"/>
            <p:cNvSpPr txBox="1"/>
            <p:nvPr/>
          </p:nvSpPr>
          <p:spPr>
            <a:xfrm>
              <a:off x="3194275" y="2805386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 Information: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 +62 361-123-4567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85" name="Google Shape;185;p16"/>
          <p:cNvGrpSpPr/>
          <p:nvPr/>
        </p:nvGrpSpPr>
        <p:grpSpPr>
          <a:xfrm>
            <a:off x="3190349" y="3306009"/>
            <a:ext cx="4137626" cy="941366"/>
            <a:chOff x="3190349" y="3306009"/>
            <a:chExt cx="4137626" cy="941366"/>
          </a:xfrm>
        </p:grpSpPr>
        <p:sp>
          <p:nvSpPr>
            <p:cNvPr id="186" name="Google Shape;186;p16"/>
            <p:cNvSpPr txBox="1"/>
            <p:nvPr/>
          </p:nvSpPr>
          <p:spPr>
            <a:xfrm>
              <a:off x="3190349" y="3306009"/>
              <a:ext cx="32970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Ni Luh Putri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87" name="Google Shape;187;p16"/>
            <p:cNvSpPr txBox="1"/>
            <p:nvPr/>
          </p:nvSpPr>
          <p:spPr>
            <a:xfrm>
              <a:off x="3194275" y="3548470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Position: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Wellness Director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88" name="Google Shape;188;p16"/>
            <p:cNvSpPr txBox="1"/>
            <p:nvPr/>
          </p:nvSpPr>
          <p:spPr>
            <a:xfrm>
              <a:off x="3194275" y="3782670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Institution/Organization: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Serenity Wellness Center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89" name="Google Shape;189;p16"/>
            <p:cNvSpPr txBox="1"/>
            <p:nvPr/>
          </p:nvSpPr>
          <p:spPr>
            <a:xfrm>
              <a:off x="3194275" y="4016870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 Information: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+62 361-987-6543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90" name="Google Shape;190;p16"/>
          <p:cNvGrpSpPr/>
          <p:nvPr/>
        </p:nvGrpSpPr>
        <p:grpSpPr>
          <a:xfrm>
            <a:off x="3190349" y="4517492"/>
            <a:ext cx="4137626" cy="941367"/>
            <a:chOff x="3190349" y="4517492"/>
            <a:chExt cx="4137626" cy="941367"/>
          </a:xfrm>
        </p:grpSpPr>
        <p:sp>
          <p:nvSpPr>
            <p:cNvPr id="191" name="Google Shape;191;p16"/>
            <p:cNvSpPr txBox="1"/>
            <p:nvPr/>
          </p:nvSpPr>
          <p:spPr>
            <a:xfrm>
              <a:off x="3190349" y="4517492"/>
              <a:ext cx="32970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Agus Santoso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2" name="Google Shape;192;p16"/>
            <p:cNvSpPr txBox="1"/>
            <p:nvPr/>
          </p:nvSpPr>
          <p:spPr>
            <a:xfrm>
              <a:off x="3194275" y="4759954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Position: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Front Office Supervisor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3" name="Google Shape;193;p16"/>
            <p:cNvSpPr txBox="1"/>
            <p:nvPr/>
          </p:nvSpPr>
          <p:spPr>
            <a:xfrm>
              <a:off x="3194275" y="4994154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Institution/Organization: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Bali Paradise Hotel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4" name="Google Shape;194;p16"/>
            <p:cNvSpPr txBox="1"/>
            <p:nvPr/>
          </p:nvSpPr>
          <p:spPr>
            <a:xfrm>
              <a:off x="3194275" y="5228354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 Information: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+62 361-456-7890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95" name="Google Shape;195;p16"/>
          <p:cNvGrpSpPr/>
          <p:nvPr/>
        </p:nvGrpSpPr>
        <p:grpSpPr>
          <a:xfrm>
            <a:off x="3190349" y="5728976"/>
            <a:ext cx="4137626" cy="941366"/>
            <a:chOff x="3190349" y="5728976"/>
            <a:chExt cx="4137626" cy="941366"/>
          </a:xfrm>
        </p:grpSpPr>
        <p:sp>
          <p:nvSpPr>
            <p:cNvPr id="196" name="Google Shape;196;p16"/>
            <p:cNvSpPr txBox="1"/>
            <p:nvPr/>
          </p:nvSpPr>
          <p:spPr>
            <a:xfrm>
              <a:off x="3190349" y="5728976"/>
              <a:ext cx="32970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Kadek Surya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7" name="Google Shape;197;p16"/>
            <p:cNvSpPr txBox="1"/>
            <p:nvPr/>
          </p:nvSpPr>
          <p:spPr>
            <a:xfrm>
              <a:off x="3194275" y="5971437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Position: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General Manager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8" name="Google Shape;198;p16"/>
            <p:cNvSpPr txBox="1"/>
            <p:nvPr/>
          </p:nvSpPr>
          <p:spPr>
            <a:xfrm>
              <a:off x="3194275" y="6205637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Institution/Organization: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Serenity Beach Resort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9" name="Google Shape;199;p16"/>
            <p:cNvSpPr txBox="1"/>
            <p:nvPr/>
          </p:nvSpPr>
          <p:spPr>
            <a:xfrm>
              <a:off x="3194275" y="6439837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 Information: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+62 361-678-9012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200" name="Google Shape;200;p16"/>
          <p:cNvGrpSpPr/>
          <p:nvPr/>
        </p:nvGrpSpPr>
        <p:grpSpPr>
          <a:xfrm>
            <a:off x="3190349" y="6940459"/>
            <a:ext cx="4137626" cy="941367"/>
            <a:chOff x="3190349" y="6940459"/>
            <a:chExt cx="4137626" cy="941367"/>
          </a:xfrm>
        </p:grpSpPr>
        <p:sp>
          <p:nvSpPr>
            <p:cNvPr id="201" name="Google Shape;201;p16"/>
            <p:cNvSpPr txBox="1"/>
            <p:nvPr/>
          </p:nvSpPr>
          <p:spPr>
            <a:xfrm>
              <a:off x="3190349" y="6940459"/>
              <a:ext cx="32970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Putu Ayu</a:t>
              </a:r>
              <a:endParaRPr lang="en-US" sz="12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2" name="Google Shape;202;p16"/>
            <p:cNvSpPr txBox="1"/>
            <p:nvPr/>
          </p:nvSpPr>
          <p:spPr>
            <a:xfrm>
              <a:off x="3194275" y="7182921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Position: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Head of Housekeeping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3" name="Google Shape;203;p16"/>
            <p:cNvSpPr txBox="1"/>
            <p:nvPr/>
          </p:nvSpPr>
          <p:spPr>
            <a:xfrm>
              <a:off x="3194275" y="7417121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Institution/Organization: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Bali Paradise Hotel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4" name="Google Shape;204;p16"/>
            <p:cNvSpPr txBox="1"/>
            <p:nvPr/>
          </p:nvSpPr>
          <p:spPr>
            <a:xfrm>
              <a:off x="3194275" y="7651321"/>
              <a:ext cx="41337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Contact Information:</a:t>
              </a:r>
              <a:r>
                <a:rPr lang="en-US" sz="1000">
                  <a:solidFill>
                    <a:schemeClr val="dk1"/>
                  </a:solidFill>
                  <a:latin typeface="Comfortaa"/>
                  <a:ea typeface="Comfortaa"/>
                  <a:cs typeface="Comfortaa"/>
                  <a:sym typeface="Comfortaa"/>
                </a:rPr>
                <a:t> +62 361-789-0123</a:t>
              </a:r>
              <a:endPara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209" name="Google Shape;209;p16"/>
          <p:cNvSpPr/>
          <p:nvPr/>
        </p:nvSpPr>
        <p:spPr>
          <a:xfrm>
            <a:off x="2845300" y="3336080"/>
            <a:ext cx="69300" cy="69300"/>
          </a:xfrm>
          <a:prstGeom prst="ellipse">
            <a:avLst/>
          </a:prstGeom>
          <a:solidFill>
            <a:srgbClr val="D8D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0" name="Google Shape;210;p16"/>
          <p:cNvSpPr/>
          <p:nvPr/>
        </p:nvSpPr>
        <p:spPr>
          <a:xfrm>
            <a:off x="2845300" y="4564618"/>
            <a:ext cx="69300" cy="69300"/>
          </a:xfrm>
          <a:prstGeom prst="ellipse">
            <a:avLst/>
          </a:prstGeom>
          <a:solidFill>
            <a:srgbClr val="D8D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1" name="Google Shape;211;p16"/>
          <p:cNvSpPr/>
          <p:nvPr/>
        </p:nvSpPr>
        <p:spPr>
          <a:xfrm>
            <a:off x="2845300" y="5793169"/>
            <a:ext cx="69300" cy="69300"/>
          </a:xfrm>
          <a:prstGeom prst="ellipse">
            <a:avLst/>
          </a:prstGeom>
          <a:solidFill>
            <a:srgbClr val="D8D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2" name="Google Shape;212;p16"/>
          <p:cNvSpPr/>
          <p:nvPr/>
        </p:nvSpPr>
        <p:spPr>
          <a:xfrm>
            <a:off x="2845300" y="7010936"/>
            <a:ext cx="69300" cy="69300"/>
          </a:xfrm>
          <a:prstGeom prst="ellipse">
            <a:avLst/>
          </a:prstGeom>
          <a:solidFill>
            <a:srgbClr val="D8D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7" name="Google Shape;127;p14"/>
          <p:cNvSpPr txBox="1"/>
          <p:nvPr/>
        </p:nvSpPr>
        <p:spPr>
          <a:xfrm>
            <a:off x="360078" y="3216429"/>
            <a:ext cx="22165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Phone: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+1  931-707-4231</a:t>
            </a:r>
            <a:endParaRPr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" name="Google Shape;128;p14"/>
          <p:cNvSpPr txBox="1"/>
          <p:nvPr/>
        </p:nvSpPr>
        <p:spPr>
          <a:xfrm>
            <a:off x="360078" y="3445459"/>
            <a:ext cx="2216531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Email: 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puturahayu@mail.id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360078" y="3674489"/>
            <a:ext cx="2216531" cy="461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Address: 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Jl. Raya Ubud No. 45, Ubud, Bali, Indonesia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360078" y="4134544"/>
            <a:ext cx="2216531" cy="230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LinkedIn:</a:t>
            </a:r>
            <a:r>
              <a:rPr lang="en-US" sz="1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/puturahayu</a:t>
            </a:r>
            <a:endParaRPr lang="en-US" sz="1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" name="Google Shape;131;p14"/>
          <p:cNvSpPr txBox="1"/>
          <p:nvPr/>
        </p:nvSpPr>
        <p:spPr>
          <a:xfrm>
            <a:off x="348925" y="2747075"/>
            <a:ext cx="2169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CONTACT:</a:t>
            </a:r>
            <a:endParaRPr sz="16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4443</Words>
  <Application>WPS Presentation</Application>
  <PresentationFormat/>
  <Paragraphs>204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SimSun</vt:lpstr>
      <vt:lpstr>Wingdings</vt:lpstr>
      <vt:lpstr>Arial</vt:lpstr>
      <vt:lpstr>Comfortaa</vt:lpstr>
      <vt:lpstr>Allison</vt:lpstr>
      <vt:lpstr>Microsoft YaHei</vt:lpstr>
      <vt:lpstr>Arial Unicode MS</vt:lpstr>
      <vt:lpstr>Simple Light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2</cp:revision>
  <dcterms:created xsi:type="dcterms:W3CDTF">2024-05-29T04:48:01Z</dcterms:created>
  <dcterms:modified xsi:type="dcterms:W3CDTF">2024-05-29T04:59:07Z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E59BED9517534A099E676ED5776406F1_13</vt:lpwstr>
  </property>
  <property fmtid="{D5CDD505-2E9C-101B-9397-08002B2CF9AE}" pid="3" name="KSOProductBuildVer">
    <vt:lpwstr>1033-12.2.0.16909</vt:lpwstr>
  </property>
</Properties>
</file>