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Lst>
  <p:sldSz cx="7559675" cy="10691495"/>
  <p:notesSz cx="6858000" cy="9144000"/>
  <p:embeddedFontLst>
    <p:embeddedFont>
      <p:font typeface="Poppins Medium" panose="00000600000000000000"/>
      <p:regular r:id="rId10"/>
      <p:italic r:id="rId11"/>
    </p:embeddedFont>
    <p:embeddedFont>
      <p:font typeface="Poppins" panose="00000500000000000000"/>
      <p:regular r:id="rId12"/>
      <p:bold r:id="rId13"/>
      <p:italic r:id="rId14"/>
      <p:boldItalic r:id="rId15"/>
    </p:embeddedFont>
    <p:embeddedFont>
      <p:font typeface="Poppins SemiBold" panose="00000700000000000000"/>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pos="300" userDrawn="1">
          <p15:clr>
            <a:srgbClr val="747775"/>
          </p15:clr>
        </p15:guide>
        <p15:guide id="2" pos="1299" userDrawn="1">
          <p15:clr>
            <a:srgbClr val="747775"/>
          </p15:clr>
        </p15:guide>
        <p15:guide id="3" pos="3234" userDrawn="1">
          <p15:clr>
            <a:srgbClr val="747775"/>
          </p15:clr>
        </p15:guide>
        <p15:guide id="4" orient="horz" pos="1273" userDrawn="1">
          <p15:clr>
            <a:srgbClr val="747775"/>
          </p15:clr>
        </p15:guide>
        <p15:guide id="5" orient="horz" pos="283"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pos="300"/>
        <p:guide pos="1299"/>
        <p:guide pos="3234"/>
        <p:guide orient="horz" pos="1273"/>
        <p:guide orient="horz" pos="283"/>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font" Target="fonts/font7.fntdata"/><Relationship Id="rId15" Type="http://schemas.openxmlformats.org/officeDocument/2006/relationships/font" Target="fonts/font6.fntdata"/><Relationship Id="rId14" Type="http://schemas.openxmlformats.org/officeDocument/2006/relationships/font" Target="fonts/font5.fntdata"/><Relationship Id="rId13" Type="http://schemas.openxmlformats.org/officeDocument/2006/relationships/font" Target="fonts/font4.fntdata"/><Relationship Id="rId12" Type="http://schemas.openxmlformats.org/officeDocument/2006/relationships/font" Target="fonts/font3.fntdata"/><Relationship Id="rId11" Type="http://schemas.openxmlformats.org/officeDocument/2006/relationships/font" Target="fonts/font2.fntdata"/><Relationship Id="rId10" Type="http://schemas.openxmlformats.org/officeDocument/2006/relationships/font" Target="fonts/font1.fntdata"/><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 name="Shape 50"/>
        <p:cNvGrpSpPr/>
        <p:nvPr/>
      </p:nvGrpSpPr>
      <p:grpSpPr>
        <a:xfrm>
          <a:off x="0" y="0"/>
          <a:ext cx="0" cy="0"/>
          <a:chOff x="0" y="0"/>
          <a:chExt cx="0" cy="0"/>
        </a:xfrm>
      </p:grpSpPr>
      <p:sp>
        <p:nvSpPr>
          <p:cNvPr id="51" name="Google Shape;51;p: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83" name="Shape 83"/>
        <p:cNvGrpSpPr/>
        <p:nvPr/>
      </p:nvGrpSpPr>
      <p:grpSpPr>
        <a:xfrm>
          <a:off x="0" y="0"/>
          <a:ext cx="0" cy="0"/>
          <a:chOff x="0" y="0"/>
          <a:chExt cx="0" cy="0"/>
        </a:xfrm>
      </p:grpSpPr>
      <p:sp>
        <p:nvSpPr>
          <p:cNvPr id="84" name="Google Shape;84;g2a62bd82f87_0_54: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a62bd82f87_0_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6" name="Shape 116"/>
        <p:cNvGrpSpPr/>
        <p:nvPr/>
      </p:nvGrpSpPr>
      <p:grpSpPr>
        <a:xfrm>
          <a:off x="0" y="0"/>
          <a:ext cx="0" cy="0"/>
          <a:chOff x="0" y="0"/>
          <a:chExt cx="0" cy="0"/>
        </a:xfrm>
      </p:grpSpPr>
      <p:sp>
        <p:nvSpPr>
          <p:cNvPr id="117" name="Google Shape;117;g2a62bd82f87_0_170: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a62bd82f87_0_1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19" name="Google Shape;19;p4"/>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31" name="Google Shape;31;p7"/>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9"/>
          <p:cNvSpPr txBox="1"/>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40" name="Google Shape;40;p9"/>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p:txBody>
      </p:sp>
      <p:sp>
        <p:nvSpPr>
          <p:cNvPr id="43" name="Google Shape;43;p10"/>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p:txBody>
      </p:sp>
      <p:sp>
        <p:nvSpPr>
          <p:cNvPr id="47" name="Google Shape;47;p11"/>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hyperlink" Target="mailto:franziska.becker@e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3" name="Shape 53"/>
        <p:cNvGrpSpPr/>
        <p:nvPr/>
      </p:nvGrpSpPr>
      <p:grpSpPr>
        <a:xfrm>
          <a:off x="0" y="0"/>
          <a:ext cx="0" cy="0"/>
          <a:chOff x="0" y="0"/>
          <a:chExt cx="0" cy="0"/>
        </a:xfrm>
      </p:grpSpPr>
      <p:sp>
        <p:nvSpPr>
          <p:cNvPr id="54" name="Google Shape;54;p13"/>
          <p:cNvSpPr/>
          <p:nvPr/>
        </p:nvSpPr>
        <p:spPr>
          <a:xfrm>
            <a:off x="0" y="0"/>
            <a:ext cx="7560000" cy="2015700"/>
          </a:xfrm>
          <a:prstGeom prst="rect">
            <a:avLst/>
          </a:prstGeom>
          <a:solidFill>
            <a:srgbClr val="27272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55" name="Google Shape;55;p13"/>
          <p:cNvSpPr txBox="1"/>
          <p:nvPr/>
        </p:nvSpPr>
        <p:spPr>
          <a:xfrm>
            <a:off x="460275" y="378175"/>
            <a:ext cx="3017400" cy="95377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panose="020B0604020202020204"/>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I MADE </a:t>
            </a:r>
            <a:endPar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a:p>
            <a:pPr marL="0" lvl="0" indent="0" algn="l" rtl="0">
              <a:spcBef>
                <a:spcPts val="0"/>
              </a:spcBef>
              <a:spcAft>
                <a:spcPts val="0"/>
              </a:spcAft>
              <a:buClr>
                <a:schemeClr val="dk1"/>
              </a:buClr>
              <a:buSzPts val="1100"/>
              <a:buFont typeface="Arial" panose="020B0604020202020204"/>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WIJAYA</a:t>
            </a:r>
            <a:endPar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56" name="Google Shape;56;p13"/>
          <p:cNvSpPr txBox="1"/>
          <p:nvPr/>
        </p:nvSpPr>
        <p:spPr>
          <a:xfrm>
            <a:off x="460275" y="1406382"/>
            <a:ext cx="30174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93E9E4"/>
                </a:solidFill>
                <a:latin typeface="Poppins" panose="00000500000000000000"/>
                <a:ea typeface="Poppins" panose="00000500000000000000"/>
                <a:cs typeface="Poppins" panose="00000500000000000000"/>
                <a:sym typeface="Poppins" panose="00000500000000000000"/>
              </a:rPr>
              <a:t>Marketing Manager</a:t>
            </a:r>
            <a:endParaRPr>
              <a:solidFill>
                <a:srgbClr val="93E9E4"/>
              </a:solidFill>
              <a:latin typeface="Poppins" panose="00000500000000000000"/>
              <a:ea typeface="Poppins" panose="00000500000000000000"/>
              <a:cs typeface="Poppins" panose="00000500000000000000"/>
              <a:sym typeface="Poppins" panose="00000500000000000000"/>
            </a:endParaRPr>
          </a:p>
        </p:txBody>
      </p:sp>
      <p:grpSp>
        <p:nvGrpSpPr>
          <p:cNvPr id="57" name="Google Shape;57;p13"/>
          <p:cNvGrpSpPr/>
          <p:nvPr/>
        </p:nvGrpSpPr>
        <p:grpSpPr>
          <a:xfrm>
            <a:off x="5134178" y="450000"/>
            <a:ext cx="2285400" cy="1311795"/>
            <a:chOff x="5130000" y="450000"/>
            <a:chExt cx="2285400" cy="1311795"/>
          </a:xfrm>
        </p:grpSpPr>
        <p:sp>
          <p:nvSpPr>
            <p:cNvPr id="58" name="Google Shape;58;p13"/>
            <p:cNvSpPr txBox="1"/>
            <p:nvPr/>
          </p:nvSpPr>
          <p:spPr>
            <a:xfrm>
              <a:off x="5130000" y="450000"/>
              <a:ext cx="2285400" cy="30734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Jl. Sunset Road No. 99, Kuta, Bali, Indonesia</a:t>
              </a:r>
              <a:endParaRPr lang="en-US"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59" name="Google Shape;59;p13"/>
            <p:cNvSpPr txBox="1"/>
            <p:nvPr/>
          </p:nvSpPr>
          <p:spPr>
            <a:xfrm>
              <a:off x="5130000" y="854307"/>
              <a:ext cx="2285400" cy="15367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madewijaya@mail.com</a:t>
              </a:r>
              <a:endParaRPr lang="en-US"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60" name="Google Shape;60;p13"/>
            <p:cNvSpPr txBox="1"/>
            <p:nvPr/>
          </p:nvSpPr>
          <p:spPr>
            <a:xfrm>
              <a:off x="5130000" y="1105580"/>
              <a:ext cx="2285400" cy="15367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+62 361-876-5432</a:t>
              </a:r>
              <a:endParaRPr lang="en-US"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61" name="Google Shape;61;p13"/>
            <p:cNvSpPr txBox="1"/>
            <p:nvPr/>
          </p:nvSpPr>
          <p:spPr>
            <a:xfrm>
              <a:off x="5130000" y="1356852"/>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Date of Birth:</a:t>
              </a:r>
              <a:r>
                <a:rPr lang="en-US" sz="1000">
                  <a:solidFill>
                    <a:schemeClr val="lt1"/>
                  </a:solidFill>
                  <a:latin typeface="Poppins" panose="00000500000000000000"/>
                  <a:ea typeface="Poppins" panose="00000500000000000000"/>
                  <a:cs typeface="Poppins" panose="00000500000000000000"/>
                  <a:sym typeface="Poppins" panose="00000500000000000000"/>
                </a:rPr>
                <a:t> January 15, 1990</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62" name="Google Shape;62;p13"/>
            <p:cNvSpPr txBox="1"/>
            <p:nvPr/>
          </p:nvSpPr>
          <p:spPr>
            <a:xfrm>
              <a:off x="5130000" y="1608125"/>
              <a:ext cx="2285400" cy="15367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Nationality: </a:t>
              </a:r>
              <a:r>
                <a:rPr lang="en-US" sz="1000">
                  <a:solidFill>
                    <a:schemeClr val="lt1"/>
                  </a:solidFill>
                  <a:latin typeface="Poppins" panose="00000500000000000000"/>
                  <a:ea typeface="Poppins" panose="00000500000000000000"/>
                  <a:cs typeface="Poppins" panose="00000500000000000000"/>
                  <a:sym typeface="Poppins" panose="00000500000000000000"/>
                </a:rPr>
                <a:t>Indonesian</a:t>
              </a:r>
              <a:endParaRPr lang="en-US" sz="1000">
                <a:solidFill>
                  <a:schemeClr val="lt1"/>
                </a:solidFill>
                <a:latin typeface="Poppins" panose="00000500000000000000"/>
                <a:ea typeface="Poppins" panose="00000500000000000000"/>
                <a:cs typeface="Poppins" panose="00000500000000000000"/>
                <a:sym typeface="Poppins" panose="00000500000000000000"/>
              </a:endParaRPr>
            </a:p>
          </p:txBody>
        </p:sp>
      </p:grpSp>
      <p:cxnSp>
        <p:nvCxnSpPr>
          <p:cNvPr id="63" name="Google Shape;63;p13"/>
          <p:cNvCxnSpPr/>
          <p:nvPr/>
        </p:nvCxnSpPr>
        <p:spPr>
          <a:xfrm>
            <a:off x="0" y="2021943"/>
            <a:ext cx="7562400" cy="0"/>
          </a:xfrm>
          <a:prstGeom prst="straightConnector1">
            <a:avLst/>
          </a:prstGeom>
          <a:noFill/>
          <a:ln w="19050" cap="flat" cmpd="sng">
            <a:solidFill>
              <a:srgbClr val="93E9E4"/>
            </a:solidFill>
            <a:prstDash val="solid"/>
            <a:round/>
            <a:headEnd type="none" w="med" len="med"/>
            <a:tailEnd type="none" w="med" len="med"/>
          </a:ln>
        </p:spPr>
      </p:cxnSp>
      <p:sp>
        <p:nvSpPr>
          <p:cNvPr id="64" name="Google Shape;64;p13"/>
          <p:cNvSpPr txBox="1"/>
          <p:nvPr/>
        </p:nvSpPr>
        <p:spPr>
          <a:xfrm>
            <a:off x="460275" y="2460481"/>
            <a:ext cx="1387200" cy="16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Objective:</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65" name="Google Shape;65;p13"/>
          <p:cNvSpPr txBox="1"/>
          <p:nvPr/>
        </p:nvSpPr>
        <p:spPr>
          <a:xfrm>
            <a:off x="2069999" y="2486045"/>
            <a:ext cx="5243100" cy="1435735"/>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panose="00000500000000000000"/>
                <a:ea typeface="Poppins" panose="00000500000000000000"/>
                <a:cs typeface="Poppins" panose="00000500000000000000"/>
                <a:sym typeface="Poppins" panose="00000500000000000000"/>
              </a:rPr>
              <a:t>Greetings! I’m Made Wijaya, a passionate individual on a journey of exploration and growth. Born and raised in the vibrant city of Kuta, Bali, I’ve cultivated a love for innovation, creativity, and the rich tapestry of diverse cultures.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0" lvl="0" indent="0" algn="l" rtl="0">
              <a:lnSpc>
                <a:spcPct val="130000"/>
              </a:lnSpc>
              <a:spcBef>
                <a:spcPts val="0"/>
              </a:spcBef>
              <a:spcAft>
                <a:spcPts val="0"/>
              </a:spcAft>
              <a:buNone/>
            </a:pP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0" lvl="0" indent="0" algn="l" rtl="0">
              <a:lnSpc>
                <a:spcPct val="130000"/>
              </a:lnSpc>
              <a:spcBef>
                <a:spcPts val="0"/>
              </a:spcBef>
              <a:spcAft>
                <a:spcPts val="0"/>
              </a:spcAft>
              <a:buNone/>
            </a:pPr>
            <a:r>
              <a:rPr lang="en-US" sz="900">
                <a:solidFill>
                  <a:srgbClr val="272727"/>
                </a:solidFill>
                <a:latin typeface="Poppins" panose="00000500000000000000"/>
                <a:ea typeface="Poppins" panose="00000500000000000000"/>
                <a:cs typeface="Poppins" panose="00000500000000000000"/>
                <a:sym typeface="Poppins" panose="00000500000000000000"/>
              </a:rPr>
              <a:t>As a professional, I’ve navigated the dynamic landscapes of marketing and project management, contributing my skills to various teams and projects. My approach is anchored in strategic thinking, where each challenge is an opportunity for creative problem-solving.</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cxnSp>
        <p:nvCxnSpPr>
          <p:cNvPr id="66" name="Google Shape;66;p13"/>
          <p:cNvCxnSpPr/>
          <p:nvPr/>
        </p:nvCxnSpPr>
        <p:spPr>
          <a:xfrm>
            <a:off x="0" y="4263875"/>
            <a:ext cx="7569000" cy="0"/>
          </a:xfrm>
          <a:prstGeom prst="straightConnector1">
            <a:avLst/>
          </a:prstGeom>
          <a:noFill/>
          <a:ln w="19050" cap="flat" cmpd="sng">
            <a:solidFill>
              <a:srgbClr val="93E9E4"/>
            </a:solidFill>
            <a:prstDash val="solid"/>
            <a:round/>
            <a:headEnd type="none" w="med" len="med"/>
            <a:tailEnd type="none" w="med" len="med"/>
          </a:ln>
        </p:spPr>
      </p:cxnSp>
      <p:sp>
        <p:nvSpPr>
          <p:cNvPr id="67" name="Google Shape;67;p13"/>
          <p:cNvSpPr txBox="1"/>
          <p:nvPr/>
        </p:nvSpPr>
        <p:spPr>
          <a:xfrm>
            <a:off x="460275" y="4633459"/>
            <a:ext cx="1387200" cy="16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Education:</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68" name="Google Shape;68;p13"/>
          <p:cNvSpPr txBox="1"/>
          <p:nvPr/>
        </p:nvSpPr>
        <p:spPr>
          <a:xfrm>
            <a:off x="2057214" y="4646238"/>
            <a:ext cx="5243100" cy="358775"/>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September 2012 - June 2017: Master’s in Marketing, Universitas Indonesia, Jakarta,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69" name="Google Shape;69;p13"/>
          <p:cNvSpPr txBox="1"/>
          <p:nvPr/>
        </p:nvSpPr>
        <p:spPr>
          <a:xfrm>
            <a:off x="2057214" y="5339963"/>
            <a:ext cx="52431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September 2008 - June 2012: Secondary Education, SMA Negeri 1 Denpasar, Bali,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grpSp>
        <p:nvGrpSpPr>
          <p:cNvPr id="70" name="Google Shape;70;p13"/>
          <p:cNvGrpSpPr/>
          <p:nvPr/>
        </p:nvGrpSpPr>
        <p:grpSpPr>
          <a:xfrm>
            <a:off x="460275" y="6051951"/>
            <a:ext cx="6681247" cy="544867"/>
            <a:chOff x="460275" y="5860851"/>
            <a:chExt cx="6681247" cy="544867"/>
          </a:xfrm>
        </p:grpSpPr>
        <p:sp>
          <p:nvSpPr>
            <p:cNvPr id="71" name="Google Shape;71;p13"/>
            <p:cNvSpPr txBox="1"/>
            <p:nvPr/>
          </p:nvSpPr>
          <p:spPr>
            <a:xfrm>
              <a:off x="460275" y="5860851"/>
              <a:ext cx="1387200" cy="16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Skills:</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72" name="Google Shape;72;p13"/>
            <p:cNvSpPr txBox="1"/>
            <p:nvPr/>
          </p:nvSpPr>
          <p:spPr>
            <a:xfrm>
              <a:off x="1898422" y="5867238"/>
              <a:ext cx="5243100" cy="53848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Languages: Indonesian (native), English (fluent), French (basic)</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Proficient in Microsoft Office, Google Analytics, Photoshop</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Analytical and communication skills</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grpSp>
      <p:grpSp>
        <p:nvGrpSpPr>
          <p:cNvPr id="73" name="Google Shape;73;p13"/>
          <p:cNvGrpSpPr/>
          <p:nvPr/>
        </p:nvGrpSpPr>
        <p:grpSpPr>
          <a:xfrm>
            <a:off x="460275" y="6940535"/>
            <a:ext cx="6681246" cy="498600"/>
            <a:chOff x="460275" y="5848060"/>
            <a:chExt cx="6681246" cy="498600"/>
          </a:xfrm>
        </p:grpSpPr>
        <p:sp>
          <p:nvSpPr>
            <p:cNvPr id="74" name="Google Shape;74;p13"/>
            <p:cNvSpPr txBox="1"/>
            <p:nvPr/>
          </p:nvSpPr>
          <p:spPr>
            <a:xfrm>
              <a:off x="460275" y="5848066"/>
              <a:ext cx="1387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Additional</a:t>
              </a:r>
              <a:endParaRPr sz="1100">
                <a:solidFill>
                  <a:srgbClr val="272727"/>
                </a:solidFill>
                <a:latin typeface="Poppins" panose="00000500000000000000"/>
                <a:ea typeface="Poppins" panose="00000500000000000000"/>
                <a:cs typeface="Poppins" panose="00000500000000000000"/>
                <a:sym typeface="Poppins" panose="00000500000000000000"/>
              </a:endParaRPr>
            </a:p>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Skills:</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75" name="Google Shape;75;p13"/>
            <p:cNvSpPr txBox="1"/>
            <p:nvPr/>
          </p:nvSpPr>
          <p:spPr>
            <a:xfrm>
              <a:off x="1898422" y="5848060"/>
              <a:ext cx="5243100" cy="49860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Photography</a:t>
              </a:r>
              <a:endParaRPr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Music (guitar playing)</a:t>
              </a:r>
              <a:endParaRPr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a:p>
              <a:pPr marL="457200" lvl="0" indent="-285750" algn="l" rtl="0">
                <a:lnSpc>
                  <a:spcPct val="130000"/>
                </a:lnSpc>
                <a:spcBef>
                  <a:spcPts val="0"/>
                </a:spcBef>
                <a:spcAft>
                  <a:spcPts val="0"/>
                </a:spcAft>
                <a:buClr>
                  <a:srgbClr val="93E9E4"/>
                </a:buClr>
                <a:buSzPts val="900"/>
                <a:buFont typeface="Poppins SemiBold" panose="00000700000000000000"/>
                <a:buChar char="●"/>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Sports (running, football)</a:t>
              </a:r>
              <a:endParaRPr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grpSp>
      <p:grpSp>
        <p:nvGrpSpPr>
          <p:cNvPr id="76" name="Google Shape;76;p13"/>
          <p:cNvGrpSpPr/>
          <p:nvPr/>
        </p:nvGrpSpPr>
        <p:grpSpPr>
          <a:xfrm>
            <a:off x="460275" y="7822701"/>
            <a:ext cx="6845920" cy="338700"/>
            <a:chOff x="460275" y="5860851"/>
            <a:chExt cx="6845920" cy="338700"/>
          </a:xfrm>
        </p:grpSpPr>
        <p:sp>
          <p:nvSpPr>
            <p:cNvPr id="77" name="Google Shape;77;p13"/>
            <p:cNvSpPr txBox="1"/>
            <p:nvPr/>
          </p:nvSpPr>
          <p:spPr>
            <a:xfrm>
              <a:off x="460275" y="5860851"/>
              <a:ext cx="1387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Work</a:t>
              </a:r>
              <a:endParaRPr sz="1100">
                <a:solidFill>
                  <a:srgbClr val="272727"/>
                </a:solidFill>
                <a:latin typeface="Poppins" panose="00000500000000000000"/>
                <a:ea typeface="Poppins" panose="00000500000000000000"/>
                <a:cs typeface="Poppins" panose="00000500000000000000"/>
                <a:sym typeface="Poppins" panose="00000500000000000000"/>
              </a:endParaRPr>
            </a:p>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Experience:</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78" name="Google Shape;78;p13"/>
            <p:cNvSpPr txBox="1"/>
            <p:nvPr/>
          </p:nvSpPr>
          <p:spPr>
            <a:xfrm>
              <a:off x="2063095" y="5867238"/>
              <a:ext cx="52431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April 2023 - Present: Senior Marketing Manager, GlobalTech Solutions, Jakarta,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grpSp>
      <p:sp>
        <p:nvSpPr>
          <p:cNvPr id="79" name="Google Shape;79;p13"/>
          <p:cNvSpPr txBox="1"/>
          <p:nvPr/>
        </p:nvSpPr>
        <p:spPr>
          <a:xfrm>
            <a:off x="1898422" y="8188970"/>
            <a:ext cx="5243100" cy="897255"/>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Led a team of marketing professionals in executing global marketing strategies.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Implemented data-driven marketing campaigns resulting in a 20% increase in customer engagement.</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Collaborated with cross-functional teams to launch innovative products successfully.</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80" name="Google Shape;80;p13"/>
          <p:cNvSpPr txBox="1"/>
          <p:nvPr/>
        </p:nvSpPr>
        <p:spPr>
          <a:xfrm>
            <a:off x="2063095" y="9249605"/>
            <a:ext cx="52431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March 2022 - March 2023: Marketing Specialist, TechInnovate, Denpasar, Bali,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81" name="Google Shape;81;p13"/>
          <p:cNvSpPr txBox="1"/>
          <p:nvPr/>
        </p:nvSpPr>
        <p:spPr>
          <a:xfrm>
            <a:off x="1892025" y="9608635"/>
            <a:ext cx="5414100" cy="53848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Developed and executed comprehensive B2B marketing plans.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Conducted market research and analysis to identify new business opportunities.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Implemented successful social media campaigns, increasing brand visibility by 30%.</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82" name="Google Shape;82;p13"/>
          <p:cNvSpPr txBox="1"/>
          <p:nvPr/>
        </p:nvSpPr>
        <p:spPr>
          <a:xfrm>
            <a:off x="2062500" y="5015575"/>
            <a:ext cx="50715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panose="00000500000000000000"/>
                <a:ea typeface="Poppins" panose="00000500000000000000"/>
                <a:cs typeface="Poppins" panose="00000500000000000000"/>
                <a:sym typeface="Poppins" panose="00000500000000000000"/>
              </a:rPr>
              <a:t>Master’s thesis topic: "Innovative Strategies in Digital Marketing."</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86" name="Shape 86"/>
        <p:cNvGrpSpPr/>
        <p:nvPr/>
      </p:nvGrpSpPr>
      <p:grpSpPr>
        <a:xfrm>
          <a:off x="0" y="0"/>
          <a:ext cx="0" cy="0"/>
          <a:chOff x="0" y="0"/>
          <a:chExt cx="0" cy="0"/>
        </a:xfrm>
      </p:grpSpPr>
      <p:sp>
        <p:nvSpPr>
          <p:cNvPr id="87" name="Google Shape;87;p14"/>
          <p:cNvSpPr/>
          <p:nvPr/>
        </p:nvSpPr>
        <p:spPr>
          <a:xfrm>
            <a:off x="0" y="0"/>
            <a:ext cx="7560000" cy="2015700"/>
          </a:xfrm>
          <a:prstGeom prst="rect">
            <a:avLst/>
          </a:prstGeom>
          <a:solidFill>
            <a:srgbClr val="27272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88" name="Google Shape;88;p14"/>
          <p:cNvSpPr txBox="1"/>
          <p:nvPr/>
        </p:nvSpPr>
        <p:spPr>
          <a:xfrm>
            <a:off x="460275" y="378175"/>
            <a:ext cx="3017400" cy="954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MAX</a:t>
            </a:r>
            <a:endParaRPr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a:p>
            <a:pPr marL="0" lvl="0" indent="0" algn="l" rtl="0">
              <a:spcBef>
                <a:spcPts val="0"/>
              </a:spcBef>
              <a:spcAft>
                <a:spcPts val="0"/>
              </a:spcAft>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SCHUMANN</a:t>
            </a:r>
            <a:endParaRPr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89" name="Google Shape;89;p14"/>
          <p:cNvSpPr txBox="1"/>
          <p:nvPr/>
        </p:nvSpPr>
        <p:spPr>
          <a:xfrm>
            <a:off x="460275" y="1406382"/>
            <a:ext cx="30174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93E9E4"/>
                </a:solidFill>
                <a:latin typeface="Poppins" panose="00000500000000000000"/>
                <a:ea typeface="Poppins" panose="00000500000000000000"/>
                <a:cs typeface="Poppins" panose="00000500000000000000"/>
                <a:sym typeface="Poppins" panose="00000500000000000000"/>
              </a:rPr>
              <a:t>Marketing Manager</a:t>
            </a:r>
            <a:endParaRPr>
              <a:solidFill>
                <a:srgbClr val="93E9E4"/>
              </a:solidFill>
              <a:latin typeface="Poppins" panose="00000500000000000000"/>
              <a:ea typeface="Poppins" panose="00000500000000000000"/>
              <a:cs typeface="Poppins" panose="00000500000000000000"/>
              <a:sym typeface="Poppins" panose="00000500000000000000"/>
            </a:endParaRPr>
          </a:p>
        </p:txBody>
      </p:sp>
      <p:grpSp>
        <p:nvGrpSpPr>
          <p:cNvPr id="90" name="Google Shape;90;p14"/>
          <p:cNvGrpSpPr/>
          <p:nvPr/>
        </p:nvGrpSpPr>
        <p:grpSpPr>
          <a:xfrm>
            <a:off x="5134178" y="450000"/>
            <a:ext cx="2285400" cy="1158990"/>
            <a:chOff x="5130000" y="450000"/>
            <a:chExt cx="2285400" cy="1158990"/>
          </a:xfrm>
        </p:grpSpPr>
        <p:sp>
          <p:nvSpPr>
            <p:cNvPr id="91" name="Google Shape;91;p14"/>
            <p:cNvSpPr txBox="1"/>
            <p:nvPr/>
          </p:nvSpPr>
          <p:spPr>
            <a:xfrm>
              <a:off x="5130000" y="450000"/>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123 Hauptstraße, Berlin, 10115</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92" name="Google Shape;92;p14"/>
            <p:cNvSpPr txBox="1"/>
            <p:nvPr/>
          </p:nvSpPr>
          <p:spPr>
            <a:xfrm>
              <a:off x="5130000" y="701272"/>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max.schumann@email.com</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93" name="Google Shape;93;p14"/>
            <p:cNvSpPr txBox="1"/>
            <p:nvPr/>
          </p:nvSpPr>
          <p:spPr>
            <a:xfrm>
              <a:off x="5130000" y="952545"/>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+4 912-345-6789</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94" name="Google Shape;94;p14"/>
            <p:cNvSpPr txBox="1"/>
            <p:nvPr/>
          </p:nvSpPr>
          <p:spPr>
            <a:xfrm>
              <a:off x="5130000" y="1203817"/>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Date of Birth:</a:t>
              </a:r>
              <a:r>
                <a:rPr lang="en-US" sz="1000">
                  <a:solidFill>
                    <a:schemeClr val="lt1"/>
                  </a:solidFill>
                  <a:latin typeface="Poppins" panose="00000500000000000000"/>
                  <a:ea typeface="Poppins" panose="00000500000000000000"/>
                  <a:cs typeface="Poppins" panose="00000500000000000000"/>
                  <a:sym typeface="Poppins" panose="00000500000000000000"/>
                </a:rPr>
                <a:t> January 15, 1990</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95" name="Google Shape;95;p14"/>
            <p:cNvSpPr txBox="1"/>
            <p:nvPr/>
          </p:nvSpPr>
          <p:spPr>
            <a:xfrm>
              <a:off x="5130000" y="1455090"/>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Nationality: </a:t>
              </a:r>
              <a:r>
                <a:rPr lang="en-US" sz="1000">
                  <a:solidFill>
                    <a:schemeClr val="lt1"/>
                  </a:solidFill>
                  <a:latin typeface="Poppins" panose="00000500000000000000"/>
                  <a:ea typeface="Poppins" panose="00000500000000000000"/>
                  <a:cs typeface="Poppins" panose="00000500000000000000"/>
                  <a:sym typeface="Poppins" panose="00000500000000000000"/>
                </a:rPr>
                <a:t>German</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grpSp>
      <p:cxnSp>
        <p:nvCxnSpPr>
          <p:cNvPr id="96" name="Google Shape;96;p14"/>
          <p:cNvCxnSpPr/>
          <p:nvPr/>
        </p:nvCxnSpPr>
        <p:spPr>
          <a:xfrm>
            <a:off x="0" y="2021943"/>
            <a:ext cx="7562400" cy="0"/>
          </a:xfrm>
          <a:prstGeom prst="straightConnector1">
            <a:avLst/>
          </a:prstGeom>
          <a:noFill/>
          <a:ln w="19050" cap="flat" cmpd="sng">
            <a:solidFill>
              <a:srgbClr val="93E9E4"/>
            </a:solidFill>
            <a:prstDash val="solid"/>
            <a:round/>
            <a:headEnd type="none" w="med" len="med"/>
            <a:tailEnd type="none" w="med" len="med"/>
          </a:ln>
        </p:spPr>
      </p:cxnSp>
      <p:sp>
        <p:nvSpPr>
          <p:cNvPr id="97" name="Google Shape;97;p14"/>
          <p:cNvSpPr txBox="1"/>
          <p:nvPr/>
        </p:nvSpPr>
        <p:spPr>
          <a:xfrm>
            <a:off x="475514" y="2441419"/>
            <a:ext cx="1387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Work</a:t>
            </a:r>
            <a:endParaRPr sz="1100">
              <a:solidFill>
                <a:srgbClr val="272727"/>
              </a:solidFill>
              <a:latin typeface="Poppins" panose="00000500000000000000"/>
              <a:ea typeface="Poppins" panose="00000500000000000000"/>
              <a:cs typeface="Poppins" panose="00000500000000000000"/>
              <a:sym typeface="Poppins" panose="00000500000000000000"/>
            </a:endParaRPr>
          </a:p>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Experience:</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grpSp>
        <p:nvGrpSpPr>
          <p:cNvPr id="98" name="Google Shape;98;p14"/>
          <p:cNvGrpSpPr/>
          <p:nvPr/>
        </p:nvGrpSpPr>
        <p:grpSpPr>
          <a:xfrm>
            <a:off x="1913660" y="2447806"/>
            <a:ext cx="5407774" cy="1260947"/>
            <a:chOff x="1913660" y="2447806"/>
            <a:chExt cx="5407774" cy="1260947"/>
          </a:xfrm>
        </p:grpSpPr>
        <p:sp>
          <p:nvSpPr>
            <p:cNvPr id="99" name="Google Shape;99;p14"/>
            <p:cNvSpPr txBox="1"/>
            <p:nvPr/>
          </p:nvSpPr>
          <p:spPr>
            <a:xfrm>
              <a:off x="2078334" y="2447806"/>
              <a:ext cx="5243100" cy="358775"/>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Clr>
                  <a:schemeClr val="dk1"/>
                </a:buClr>
                <a:buSzPts val="1100"/>
                <a:buFont typeface="Arial" panose="020B0604020202020204"/>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June 2020 - February 2022: Digital Marketing Coordinator, Bali Resorts Group, Kuta, Bali,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00" name="Google Shape;100;p14"/>
            <p:cNvSpPr txBox="1"/>
            <p:nvPr/>
          </p:nvSpPr>
          <p:spPr>
            <a:xfrm>
              <a:off x="1913660" y="2991203"/>
              <a:ext cx="52431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Managed digital marketing initiatives across multiple resort properties.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Coordinated online advertising campaigns, email marketing, and website content updates.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Achieved a 15% increase in online bookings through targeted digital strategies.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01" name="Google Shape;101;p14"/>
          <p:cNvGrpSpPr/>
          <p:nvPr/>
        </p:nvGrpSpPr>
        <p:grpSpPr>
          <a:xfrm>
            <a:off x="1907267" y="3922526"/>
            <a:ext cx="5414167" cy="897514"/>
            <a:chOff x="1907267" y="3710436"/>
            <a:chExt cx="5414167" cy="897514"/>
          </a:xfrm>
        </p:grpSpPr>
        <p:sp>
          <p:nvSpPr>
            <p:cNvPr id="102" name="Google Shape;102;p14"/>
            <p:cNvSpPr txBox="1"/>
            <p:nvPr/>
          </p:nvSpPr>
          <p:spPr>
            <a:xfrm>
              <a:off x="2078334" y="3710436"/>
              <a:ext cx="52431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July 2017 - May 2020: Marketing Assistant, Ubud Cultural Center, Ubud, Bali, Indonesia</a:t>
              </a:r>
              <a:endPar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03" name="Google Shape;103;p14"/>
            <p:cNvSpPr txBox="1"/>
            <p:nvPr/>
          </p:nvSpPr>
          <p:spPr>
            <a:xfrm>
              <a:off x="1907267" y="4069470"/>
              <a:ext cx="5243100" cy="53848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Assisted in the planning and execution of cultural events and promotional activities.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Created marketing materials including brochures, flyers, and social media content.</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Engaged with the community to promote events and increase attendance.</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19" name="Shape 119"/>
        <p:cNvGrpSpPr/>
        <p:nvPr/>
      </p:nvGrpSpPr>
      <p:grpSpPr>
        <a:xfrm>
          <a:off x="0" y="0"/>
          <a:ext cx="0" cy="0"/>
          <a:chOff x="0" y="0"/>
          <a:chExt cx="0" cy="0"/>
        </a:xfrm>
      </p:grpSpPr>
      <p:sp>
        <p:nvSpPr>
          <p:cNvPr id="120" name="Google Shape;120;p15"/>
          <p:cNvSpPr/>
          <p:nvPr/>
        </p:nvSpPr>
        <p:spPr>
          <a:xfrm>
            <a:off x="0" y="0"/>
            <a:ext cx="7560000" cy="2015700"/>
          </a:xfrm>
          <a:prstGeom prst="rect">
            <a:avLst/>
          </a:prstGeom>
          <a:solidFill>
            <a:srgbClr val="27272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21" name="Google Shape;121;p15"/>
          <p:cNvSpPr txBox="1"/>
          <p:nvPr/>
        </p:nvSpPr>
        <p:spPr>
          <a:xfrm>
            <a:off x="460275" y="378175"/>
            <a:ext cx="3017400" cy="954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MAX</a:t>
            </a:r>
            <a:endParaRPr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a:p>
            <a:pPr marL="0" lvl="0" indent="0" algn="l" rtl="0">
              <a:spcBef>
                <a:spcPts val="0"/>
              </a:spcBef>
              <a:spcAft>
                <a:spcPts val="0"/>
              </a:spcAft>
              <a:buNone/>
            </a:pPr>
            <a:r>
              <a:rPr lang="en-US" sz="3100">
                <a:solidFill>
                  <a:schemeClr val="lt1"/>
                </a:solidFill>
                <a:latin typeface="Poppins Medium" panose="00000600000000000000"/>
                <a:ea typeface="Poppins Medium" panose="00000600000000000000"/>
                <a:cs typeface="Poppins Medium" panose="00000600000000000000"/>
                <a:sym typeface="Poppins Medium" panose="00000600000000000000"/>
              </a:rPr>
              <a:t>SCHUMANN</a:t>
            </a:r>
            <a:endParaRPr sz="3100">
              <a:solidFill>
                <a:schemeClr val="lt1"/>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122" name="Google Shape;122;p15"/>
          <p:cNvSpPr txBox="1"/>
          <p:nvPr/>
        </p:nvSpPr>
        <p:spPr>
          <a:xfrm>
            <a:off x="460275" y="1406382"/>
            <a:ext cx="30174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93E9E4"/>
                </a:solidFill>
                <a:latin typeface="Poppins" panose="00000500000000000000"/>
                <a:ea typeface="Poppins" panose="00000500000000000000"/>
                <a:cs typeface="Poppins" panose="00000500000000000000"/>
                <a:sym typeface="Poppins" panose="00000500000000000000"/>
              </a:rPr>
              <a:t>Marketing Manager</a:t>
            </a:r>
            <a:endParaRPr>
              <a:solidFill>
                <a:srgbClr val="93E9E4"/>
              </a:solidFill>
              <a:latin typeface="Poppins" panose="00000500000000000000"/>
              <a:ea typeface="Poppins" panose="00000500000000000000"/>
              <a:cs typeface="Poppins" panose="00000500000000000000"/>
              <a:sym typeface="Poppins" panose="00000500000000000000"/>
            </a:endParaRPr>
          </a:p>
        </p:txBody>
      </p:sp>
      <p:grpSp>
        <p:nvGrpSpPr>
          <p:cNvPr id="123" name="Google Shape;123;p15"/>
          <p:cNvGrpSpPr/>
          <p:nvPr/>
        </p:nvGrpSpPr>
        <p:grpSpPr>
          <a:xfrm>
            <a:off x="5134178" y="450000"/>
            <a:ext cx="2285400" cy="1158990"/>
            <a:chOff x="5115000" y="450000"/>
            <a:chExt cx="2285400" cy="1158990"/>
          </a:xfrm>
        </p:grpSpPr>
        <p:sp>
          <p:nvSpPr>
            <p:cNvPr id="124" name="Google Shape;124;p15"/>
            <p:cNvSpPr txBox="1"/>
            <p:nvPr/>
          </p:nvSpPr>
          <p:spPr>
            <a:xfrm>
              <a:off x="5115000" y="450000"/>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123 Hauptstraße, Berlin, 10115</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125" name="Google Shape;125;p15"/>
            <p:cNvSpPr txBox="1"/>
            <p:nvPr/>
          </p:nvSpPr>
          <p:spPr>
            <a:xfrm>
              <a:off x="5115000" y="701272"/>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max.schumann@email.com</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126" name="Google Shape;126;p15"/>
            <p:cNvSpPr txBox="1"/>
            <p:nvPr/>
          </p:nvSpPr>
          <p:spPr>
            <a:xfrm>
              <a:off x="5115000" y="952545"/>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a:solidFill>
                    <a:schemeClr val="lt1"/>
                  </a:solidFill>
                  <a:latin typeface="Poppins" panose="00000500000000000000"/>
                  <a:ea typeface="Poppins" panose="00000500000000000000"/>
                  <a:cs typeface="Poppins" panose="00000500000000000000"/>
                  <a:sym typeface="Poppins" panose="00000500000000000000"/>
                </a:rPr>
                <a:t>+4 912-345-6789</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127" name="Google Shape;127;p15"/>
            <p:cNvSpPr txBox="1"/>
            <p:nvPr/>
          </p:nvSpPr>
          <p:spPr>
            <a:xfrm>
              <a:off x="5115000" y="1203817"/>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Date of Birth:</a:t>
              </a:r>
              <a:r>
                <a:rPr lang="en-US" sz="1000">
                  <a:solidFill>
                    <a:schemeClr val="lt1"/>
                  </a:solidFill>
                  <a:latin typeface="Poppins" panose="00000500000000000000"/>
                  <a:ea typeface="Poppins" panose="00000500000000000000"/>
                  <a:cs typeface="Poppins" panose="00000500000000000000"/>
                  <a:sym typeface="Poppins" panose="00000500000000000000"/>
                </a:rPr>
                <a:t> January 15, 1990</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sp>
          <p:nvSpPr>
            <p:cNvPr id="128" name="Google Shape;128;p15"/>
            <p:cNvSpPr txBox="1"/>
            <p:nvPr/>
          </p:nvSpPr>
          <p:spPr>
            <a:xfrm>
              <a:off x="5115000" y="1455090"/>
              <a:ext cx="22854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000" b="1">
                  <a:solidFill>
                    <a:srgbClr val="93E9E4"/>
                  </a:solidFill>
                  <a:latin typeface="Poppins" panose="00000500000000000000"/>
                  <a:ea typeface="Poppins" panose="00000500000000000000"/>
                  <a:cs typeface="Poppins" panose="00000500000000000000"/>
                  <a:sym typeface="Poppins" panose="00000500000000000000"/>
                </a:rPr>
                <a:t>Nationality: </a:t>
              </a:r>
              <a:r>
                <a:rPr lang="en-US" sz="1000">
                  <a:solidFill>
                    <a:schemeClr val="lt1"/>
                  </a:solidFill>
                  <a:latin typeface="Poppins" panose="00000500000000000000"/>
                  <a:ea typeface="Poppins" panose="00000500000000000000"/>
                  <a:cs typeface="Poppins" panose="00000500000000000000"/>
                  <a:sym typeface="Poppins" panose="00000500000000000000"/>
                </a:rPr>
                <a:t>German</a:t>
              </a:r>
              <a:endParaRPr sz="1000">
                <a:solidFill>
                  <a:schemeClr val="lt1"/>
                </a:solidFill>
                <a:latin typeface="Poppins" panose="00000500000000000000"/>
                <a:ea typeface="Poppins" panose="00000500000000000000"/>
                <a:cs typeface="Poppins" panose="00000500000000000000"/>
                <a:sym typeface="Poppins" panose="00000500000000000000"/>
              </a:endParaRPr>
            </a:p>
          </p:txBody>
        </p:sp>
      </p:grpSp>
      <p:cxnSp>
        <p:nvCxnSpPr>
          <p:cNvPr id="129" name="Google Shape;129;p15"/>
          <p:cNvCxnSpPr/>
          <p:nvPr/>
        </p:nvCxnSpPr>
        <p:spPr>
          <a:xfrm>
            <a:off x="0" y="2021943"/>
            <a:ext cx="7562400" cy="0"/>
          </a:xfrm>
          <a:prstGeom prst="straightConnector1">
            <a:avLst/>
          </a:prstGeom>
          <a:noFill/>
          <a:ln w="19050" cap="flat" cmpd="sng">
            <a:solidFill>
              <a:srgbClr val="93E9E4"/>
            </a:solidFill>
            <a:prstDash val="solid"/>
            <a:round/>
            <a:headEnd type="none" w="med" len="med"/>
            <a:tailEnd type="none" w="med" len="med"/>
          </a:ln>
        </p:spPr>
      </p:cxnSp>
      <p:sp>
        <p:nvSpPr>
          <p:cNvPr id="130" name="Google Shape;130;p15"/>
          <p:cNvSpPr txBox="1"/>
          <p:nvPr/>
        </p:nvSpPr>
        <p:spPr>
          <a:xfrm>
            <a:off x="475514" y="2441419"/>
            <a:ext cx="1387200" cy="16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100">
                <a:solidFill>
                  <a:srgbClr val="272727"/>
                </a:solidFill>
                <a:latin typeface="Poppins" panose="00000500000000000000"/>
                <a:ea typeface="Poppins" panose="00000500000000000000"/>
                <a:cs typeface="Poppins" panose="00000500000000000000"/>
                <a:sym typeface="Poppins" panose="00000500000000000000"/>
              </a:rPr>
              <a:t>References:</a:t>
            </a:r>
            <a:endParaRPr sz="1100">
              <a:solidFill>
                <a:srgbClr val="272727"/>
              </a:solidFill>
              <a:latin typeface="Poppins" panose="00000500000000000000"/>
              <a:ea typeface="Poppins" panose="00000500000000000000"/>
              <a:cs typeface="Poppins" panose="00000500000000000000"/>
              <a:sym typeface="Poppins" panose="00000500000000000000"/>
            </a:endParaRPr>
          </a:p>
        </p:txBody>
      </p:sp>
      <p:grpSp>
        <p:nvGrpSpPr>
          <p:cNvPr id="131" name="Google Shape;131;p15"/>
          <p:cNvGrpSpPr/>
          <p:nvPr/>
        </p:nvGrpSpPr>
        <p:grpSpPr>
          <a:xfrm>
            <a:off x="1898421" y="2457375"/>
            <a:ext cx="2596500" cy="901825"/>
            <a:chOff x="1898421" y="2457375"/>
            <a:chExt cx="2596500" cy="901825"/>
          </a:xfrm>
        </p:grpSpPr>
        <p:sp>
          <p:nvSpPr>
            <p:cNvPr id="132" name="Google Shape;132;p15"/>
            <p:cNvSpPr txBox="1"/>
            <p:nvPr/>
          </p:nvSpPr>
          <p:spPr>
            <a:xfrm>
              <a:off x="2070001"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latin typeface="Poppins" panose="00000500000000000000"/>
                  <a:ea typeface="Poppins" panose="00000500000000000000"/>
                  <a:cs typeface="Poppins" panose="00000500000000000000"/>
                  <a:sym typeface="Poppins" panose="00000500000000000000"/>
                </a:rPr>
                <a:t>I Made Sutrisna</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133" name="Google Shape;133;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Marketing Director</a:t>
              </a:r>
              <a:endParaRPr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Bali Creative Minds </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imade.sutrisna@mail.com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+62 361-123-4567</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34" name="Google Shape;134;p15"/>
          <p:cNvGrpSpPr/>
          <p:nvPr/>
        </p:nvGrpSpPr>
        <p:grpSpPr>
          <a:xfrm>
            <a:off x="1898421" y="3524941"/>
            <a:ext cx="2596500" cy="901825"/>
            <a:chOff x="1898421" y="2457375"/>
            <a:chExt cx="2596500" cy="901825"/>
          </a:xfrm>
        </p:grpSpPr>
        <p:sp>
          <p:nvSpPr>
            <p:cNvPr id="135" name="Google Shape;135;p15"/>
            <p:cNvSpPr txBox="1"/>
            <p:nvPr/>
          </p:nvSpPr>
          <p:spPr>
            <a:xfrm>
              <a:off x="2070001"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latin typeface="Poppins" panose="00000500000000000000"/>
                  <a:ea typeface="Poppins" panose="00000500000000000000"/>
                  <a:cs typeface="Poppins" panose="00000500000000000000"/>
                  <a:sym typeface="Poppins" panose="00000500000000000000"/>
                </a:rPr>
                <a:t>Ni Luh Ayu</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136" name="Google Shape;136;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Project Manager</a:t>
              </a:r>
              <a:endParaRPr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TechBali Solutions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niluh.ayu@mail.com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+62 361-234-5678</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37" name="Google Shape;137;p15"/>
          <p:cNvGrpSpPr/>
          <p:nvPr/>
        </p:nvGrpSpPr>
        <p:grpSpPr>
          <a:xfrm>
            <a:off x="1898426" y="4592507"/>
            <a:ext cx="3369000" cy="901818"/>
            <a:chOff x="1898426" y="2457375"/>
            <a:chExt cx="3369000" cy="901818"/>
          </a:xfrm>
        </p:grpSpPr>
        <p:sp>
          <p:nvSpPr>
            <p:cNvPr id="138" name="Google Shape;138;p15"/>
            <p:cNvSpPr txBox="1"/>
            <p:nvPr/>
          </p:nvSpPr>
          <p:spPr>
            <a:xfrm>
              <a:off x="2070001"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rPr>
                <a:t>Dr. Ketut Suryawan</a:t>
              </a:r>
              <a:endParaRPr lang="en-US" sz="900">
                <a:solidFill>
                  <a:srgbClr val="272727"/>
                </a:solidFill>
              </a:endParaRPr>
            </a:p>
          </p:txBody>
        </p:sp>
        <p:sp>
          <p:nvSpPr>
            <p:cNvPr id="139" name="Google Shape;139;p15"/>
            <p:cNvSpPr txBox="1"/>
            <p:nvPr/>
          </p:nvSpPr>
          <p:spPr>
            <a:xfrm>
              <a:off x="1898426" y="2641643"/>
              <a:ext cx="33690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Professor of Marketing</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University: Universitas Indonesia</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a:t>
              </a:r>
              <a:r>
                <a:rPr lang="en-US" sz="900" u="sng">
                  <a:solidFill>
                    <a:srgbClr val="272727"/>
                  </a:solidFill>
                  <a:uFill>
                    <a:noFill/>
                  </a:uFill>
                  <a:latin typeface="Poppins" panose="00000500000000000000"/>
                  <a:ea typeface="Poppins" panose="00000500000000000000"/>
                  <a:cs typeface="Poppins" panose="00000500000000000000"/>
                  <a:sym typeface="Poppins" panose="00000500000000000000"/>
                  <a:hlinkClick r:id="rId1"/>
                </a:rPr>
                <a:t>ketut.suryawan@mail.com</a:t>
              </a:r>
              <a:endParaRPr lang="en-US" sz="900">
                <a:solidFill>
                  <a:srgbClr val="272727"/>
                </a:solidFill>
                <a:uFill>
                  <a:noFill/>
                </a:u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+62 361-345-6789</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40" name="Google Shape;140;p15"/>
          <p:cNvGrpSpPr/>
          <p:nvPr/>
        </p:nvGrpSpPr>
        <p:grpSpPr>
          <a:xfrm>
            <a:off x="1898339" y="5660075"/>
            <a:ext cx="3151632" cy="901825"/>
            <a:chOff x="1898421" y="2457375"/>
            <a:chExt cx="2596500" cy="901825"/>
          </a:xfrm>
        </p:grpSpPr>
        <p:sp>
          <p:nvSpPr>
            <p:cNvPr id="141" name="Google Shape;141;p15"/>
            <p:cNvSpPr txBox="1"/>
            <p:nvPr/>
          </p:nvSpPr>
          <p:spPr>
            <a:xfrm>
              <a:off x="2038402"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latin typeface="Poppins" panose="00000500000000000000"/>
                  <a:ea typeface="Poppins" panose="00000500000000000000"/>
                  <a:cs typeface="Poppins" panose="00000500000000000000"/>
                  <a:sym typeface="Poppins" panose="00000500000000000000"/>
                </a:rPr>
                <a:t>Dr. Ketut Suryawan</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142" name="Google Shape;142;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Universitas Indonesia</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ExpertMarket Company</a:t>
              </a:r>
              <a:endParaRPr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ketut.suryawan@mail.com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+62 361-345-6789</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43" name="Google Shape;143;p15"/>
          <p:cNvGrpSpPr/>
          <p:nvPr/>
        </p:nvGrpSpPr>
        <p:grpSpPr>
          <a:xfrm>
            <a:off x="1898507" y="6727650"/>
            <a:ext cx="2947287" cy="901825"/>
            <a:chOff x="1898421" y="2457375"/>
            <a:chExt cx="2596500" cy="901825"/>
          </a:xfrm>
        </p:grpSpPr>
        <p:sp>
          <p:nvSpPr>
            <p:cNvPr id="144" name="Google Shape;144;p15"/>
            <p:cNvSpPr txBox="1"/>
            <p:nvPr/>
          </p:nvSpPr>
          <p:spPr>
            <a:xfrm>
              <a:off x="2047474"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latin typeface="Poppins" panose="00000500000000000000"/>
                  <a:ea typeface="Poppins" panose="00000500000000000000"/>
                  <a:cs typeface="Poppins" panose="00000500000000000000"/>
                  <a:sym typeface="Poppins" panose="00000500000000000000"/>
                </a:rPr>
                <a:t>Kadek Putra</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145" name="Google Shape;145;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Marketing Specialist</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Ubud Art Studio</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kadek.putra@mail.com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+62 361-456-7890</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46" name="Google Shape;146;p15"/>
          <p:cNvGrpSpPr/>
          <p:nvPr/>
        </p:nvGrpSpPr>
        <p:grpSpPr>
          <a:xfrm>
            <a:off x="1898421" y="7795205"/>
            <a:ext cx="2596500" cy="901825"/>
            <a:chOff x="1898421" y="2457375"/>
            <a:chExt cx="2596500" cy="901825"/>
          </a:xfrm>
        </p:grpSpPr>
        <p:sp>
          <p:nvSpPr>
            <p:cNvPr id="147" name="Google Shape;147;p15"/>
            <p:cNvSpPr txBox="1"/>
            <p:nvPr/>
          </p:nvSpPr>
          <p:spPr>
            <a:xfrm>
              <a:off x="2070001"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a:solidFill>
                    <a:srgbClr val="272727"/>
                  </a:solidFill>
                  <a:latin typeface="Poppins" panose="00000500000000000000"/>
                  <a:ea typeface="Poppins" panose="00000500000000000000"/>
                  <a:cs typeface="Poppins" panose="00000500000000000000"/>
                  <a:sym typeface="Poppins" panose="00000500000000000000"/>
                </a:rPr>
                <a:t>Wayan Sudarma</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sp>
          <p:nvSpPr>
            <p:cNvPr id="148" name="Google Shape;148;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Head of Marketing</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GlobalTech Solutions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wayan.sudarma@mail.com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+62 361-567-8901</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grpSp>
        <p:nvGrpSpPr>
          <p:cNvPr id="149" name="Google Shape;149;p15"/>
          <p:cNvGrpSpPr/>
          <p:nvPr/>
        </p:nvGrpSpPr>
        <p:grpSpPr>
          <a:xfrm>
            <a:off x="1898421" y="8862771"/>
            <a:ext cx="2596500" cy="901825"/>
            <a:chOff x="1898421" y="2457375"/>
            <a:chExt cx="2596500" cy="901825"/>
          </a:xfrm>
        </p:grpSpPr>
        <p:sp>
          <p:nvSpPr>
            <p:cNvPr id="150" name="Google Shape;150;p15"/>
            <p:cNvSpPr txBox="1"/>
            <p:nvPr/>
          </p:nvSpPr>
          <p:spPr>
            <a:xfrm>
              <a:off x="2070001" y="2457375"/>
              <a:ext cx="1740000" cy="179070"/>
            </a:xfrm>
            <a:prstGeom prst="rect">
              <a:avLst/>
            </a:prstGeom>
            <a:noFill/>
            <a:ln>
              <a:noFill/>
            </a:ln>
          </p:spPr>
          <p:txBody>
            <a:bodyPr spcFirstLastPara="1" wrap="square" lIns="0" tIns="0" rIns="0" bIns="0" anchor="t" anchorCtr="0">
              <a:spAutoFit/>
            </a:bodyPr>
            <a:lstStyle/>
            <a:p>
              <a:pPr marL="0" lvl="0" indent="0" algn="l" rtl="0">
                <a:lnSpc>
                  <a:spcPct val="130000"/>
                </a:lnSpc>
                <a:spcBef>
                  <a:spcPts val="0"/>
                </a:spcBef>
                <a:spcAft>
                  <a:spcPts val="0"/>
                </a:spcAft>
                <a:buNone/>
              </a:pPr>
              <a:r>
                <a:rPr lang="en-US" sz="900">
                  <a:solidFill>
                    <a:srgbClr val="272727"/>
                  </a:solidFill>
                  <a:latin typeface="Poppins SemiBold" panose="00000700000000000000"/>
                  <a:ea typeface="Poppins SemiBold" panose="00000700000000000000"/>
                  <a:cs typeface="Poppins SemiBold" panose="00000700000000000000"/>
                  <a:sym typeface="Poppins SemiBold" panose="00000700000000000000"/>
                </a:rPr>
                <a:t>Name: </a:t>
              </a:r>
              <a:r>
                <a:rPr lang="en-US" sz="900" b="1">
                  <a:solidFill>
                    <a:srgbClr val="272727"/>
                  </a:solidFill>
                  <a:latin typeface="Poppins SemiBold" panose="00000700000000000000"/>
                  <a:ea typeface="Poppins SemiBold" panose="00000700000000000000"/>
                  <a:cs typeface="Poppins SemiBold" panose="00000700000000000000"/>
                  <a:sym typeface="Poppins SemiBold" panose="00000700000000000000"/>
                </a:rPr>
                <a:t>Ayu Lestari</a:t>
              </a:r>
              <a:endParaRPr lang="en-US" sz="900" b="1">
                <a:solidFill>
                  <a:srgbClr val="272727"/>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51" name="Google Shape;151;p15"/>
            <p:cNvSpPr txBox="1"/>
            <p:nvPr/>
          </p:nvSpPr>
          <p:spPr>
            <a:xfrm>
              <a:off x="1898421" y="2641650"/>
              <a:ext cx="2596500" cy="717550"/>
            </a:xfrm>
            <a:prstGeom prst="rect">
              <a:avLst/>
            </a:prstGeom>
            <a:noFill/>
            <a:ln>
              <a:noFill/>
            </a:ln>
          </p:spPr>
          <p:txBody>
            <a:bodyPr spcFirstLastPara="1" wrap="square" lIns="0" tIns="0" rIns="0" bIns="0" anchor="t" anchorCtr="0">
              <a:spAutoFit/>
            </a:bodyPr>
            <a:lstStyle/>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Position: Marketing Manager</a:t>
              </a:r>
              <a:endParaRPr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Company: Spectrum Art Studios</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Email: ayu.lestari@mail.com</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a:p>
              <a:pPr marL="457200" lvl="0" indent="-285750" algn="l" rtl="0">
                <a:lnSpc>
                  <a:spcPct val="130000"/>
                </a:lnSpc>
                <a:spcBef>
                  <a:spcPts val="0"/>
                </a:spcBef>
                <a:spcAft>
                  <a:spcPts val="0"/>
                </a:spcAft>
                <a:buClr>
                  <a:srgbClr val="93E9E4"/>
                </a:buClr>
                <a:buSzPts val="900"/>
                <a:buFont typeface="Poppins" panose="00000500000000000000"/>
                <a:buChar char="●"/>
              </a:pPr>
              <a:r>
                <a:rPr lang="en-US" sz="900">
                  <a:solidFill>
                    <a:srgbClr val="272727"/>
                  </a:solidFill>
                  <a:latin typeface="Poppins" panose="00000500000000000000"/>
                  <a:ea typeface="Poppins" panose="00000500000000000000"/>
                  <a:cs typeface="Poppins" panose="00000500000000000000"/>
                  <a:sym typeface="Poppins" panose="00000500000000000000"/>
                </a:rPr>
                <a:t>Phone: +62 361-678-9012</a:t>
              </a:r>
              <a:endParaRPr lang="en-US" sz="900">
                <a:solidFill>
                  <a:srgbClr val="272727"/>
                </a:solidFill>
                <a:latin typeface="Poppins" panose="00000500000000000000"/>
                <a:ea typeface="Poppins" panose="00000500000000000000"/>
                <a:cs typeface="Poppins" panose="00000500000000000000"/>
                <a:sym typeface="Poppins" panose="00000500000000000000"/>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3707</Words>
  <Application>WPS Presentation</Application>
  <PresentationFormat/>
  <Paragraphs>153</Paragraphs>
  <Slides>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vt:i4>
      </vt:variant>
    </vt:vector>
  </HeadingPairs>
  <TitlesOfParts>
    <vt:vector size="13" baseType="lpstr">
      <vt:lpstr>Arial</vt:lpstr>
      <vt:lpstr>SimSun</vt:lpstr>
      <vt:lpstr>Wingdings</vt:lpstr>
      <vt:lpstr>Arial</vt:lpstr>
      <vt:lpstr>Poppins Medium</vt:lpstr>
      <vt:lpstr>Poppins</vt:lpstr>
      <vt:lpstr>Poppins SemiBold</vt:lpstr>
      <vt:lpstr>Microsoft YaHei</vt:lpstr>
      <vt:lpstr>Arial Unicode MS</vt:lpstr>
      <vt:lpstr>Simple Light</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62878</cp:lastModifiedBy>
  <cp:revision>2</cp:revision>
  <dcterms:created xsi:type="dcterms:W3CDTF">2024-05-29T07:08:37Z</dcterms:created>
  <dcterms:modified xsi:type="dcterms:W3CDTF">2024-05-29T07:29:51Z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E0D795F2865441199D8EFBF5D4CFBAD9_13</vt:lpwstr>
  </property>
  <property fmtid="{D5CDD505-2E9C-101B-9397-08002B2CF9AE}" pid="3" name="KSOProductBuildVer">
    <vt:lpwstr>1033-12.2.0.16909</vt:lpwstr>
  </property>
</Properties>
</file>