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</p:sldIdLst>
  <p:sldSz cx="7559675" cy="10691495"/>
  <p:notesSz cx="6858000" cy="9144000"/>
  <p:embeddedFontLst>
    <p:embeddedFont>
      <p:font typeface="Comfortaa"/>
      <p:regular r:id="rId10"/>
      <p:bold r:id="rId11"/>
    </p:embeddedFont>
    <p:embeddedFont>
      <p:font typeface="Montserrat" panose="00000500000000000000"/>
      <p:regular r:id="rId12"/>
      <p:bold r:id="rId13"/>
      <p:italic r:id="rId14"/>
      <p:boldItalic r:id="rId15"/>
    </p:embeddedFont>
    <p:embeddedFont>
      <p:font typeface="Bodoni Moda Black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pos="334" userDrawn="1">
          <p15:clr>
            <a:srgbClr val="9AA0A6"/>
          </p15:clr>
        </p15:guide>
        <p15:guide id="2" orient="horz" pos="322" userDrawn="1">
          <p15:clr>
            <a:srgbClr val="9AA0A6"/>
          </p15:clr>
        </p15:guide>
        <p15:guide id="3" pos="4416" userDrawn="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pos="334"/>
        <p:guide orient="horz" pos="322"/>
        <p:guide pos="4416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font" Target="fonts/font7.fntdata"/><Relationship Id="rId15" Type="http://schemas.openxmlformats.org/officeDocument/2006/relationships/font" Target="fonts/font6.fntdata"/><Relationship Id="rId14" Type="http://schemas.openxmlformats.org/officeDocument/2006/relationships/font" Target="fonts/font5.fntdata"/><Relationship Id="rId13" Type="http://schemas.openxmlformats.org/officeDocument/2006/relationships/font" Target="fonts/font4.fntdata"/><Relationship Id="rId12" Type="http://schemas.openxmlformats.org/officeDocument/2006/relationships/font" Target="fonts/font3.fntdata"/><Relationship Id="rId11" Type="http://schemas.openxmlformats.org/officeDocument/2006/relationships/font" Target="fonts/font2.fntdata"/><Relationship Id="rId10" Type="http://schemas.openxmlformats.org/officeDocument/2006/relationships/font" Target="fonts/font1.fntdata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d595d1190a_0_58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d595d1190a_0_5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d595d1190a_0_111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d595d1190a_0_1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type="body" idx="1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type="body" idx="2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type="body" idx="1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type="subTitle" idx="1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type="body" idx="2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body" idx="1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 hasCustomPrompt="1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type="body" idx="1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448213" y="7586382"/>
            <a:ext cx="6224700" cy="6224400"/>
          </a:xfrm>
          <a:prstGeom prst="pie">
            <a:avLst>
              <a:gd name="adj1" fmla="val 10798970"/>
              <a:gd name="adj2" fmla="val 16200000"/>
            </a:avLst>
          </a:prstGeom>
          <a:solidFill>
            <a:srgbClr val="FBFB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5" name="Google Shape;55;p13"/>
          <p:cNvSpPr txBox="1"/>
          <p:nvPr/>
        </p:nvSpPr>
        <p:spPr>
          <a:xfrm>
            <a:off x="497156" y="433400"/>
            <a:ext cx="4074900" cy="553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Comfortaa"/>
                <a:ea typeface="Comfortaa"/>
                <a:cs typeface="Comfortaa"/>
                <a:sym typeface="Comfortaa"/>
              </a:rPr>
              <a:t>NI MADE </a:t>
            </a:r>
            <a:r>
              <a:rPr lang="en-US" sz="3600">
                <a:solidFill>
                  <a:schemeClr val="bg2"/>
                </a:solidFill>
                <a:latin typeface="Comfortaa"/>
                <a:ea typeface="Comfortaa"/>
                <a:cs typeface="Comfortaa"/>
                <a:sym typeface="Comfortaa"/>
              </a:rPr>
              <a:t>ARINI</a:t>
            </a:r>
            <a:endParaRPr lang="en-US" sz="3600">
              <a:solidFill>
                <a:schemeClr val="bg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35256" y="1252538"/>
            <a:ext cx="4074900" cy="168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C U R R I C U L U M   V I T A E   </a:t>
            </a:r>
            <a:endParaRPr sz="1100">
              <a:solidFill>
                <a:srgbClr val="231F2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448175" y="511175"/>
            <a:ext cx="2567305" cy="830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 b="1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Email:   </a:t>
            </a:r>
            <a:r>
              <a:rPr lang="en-US" sz="1200" b="1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rPr>
              <a:t>nimade.arini@mail.com</a:t>
            </a:r>
            <a:endParaRPr lang="en-US" sz="1200" b="1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 b="1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Phone: </a:t>
            </a:r>
            <a:r>
              <a:rPr lang="en-US" sz="1200" b="1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rPr>
              <a:t>+62 361-987-6543</a:t>
            </a:r>
            <a:endParaRPr lang="en-US" sz="1200" b="1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Location: </a:t>
            </a:r>
            <a:r>
              <a:rPr lang="en-US" sz="1200" b="1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rPr>
              <a:t>Ubud, Bali, Indonesia</a:t>
            </a:r>
            <a:endParaRPr lang="en-US" sz="1200" b="1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58" name="Google Shape;58;p13"/>
          <p:cNvGrpSpPr/>
          <p:nvPr/>
        </p:nvGrpSpPr>
        <p:grpSpPr>
          <a:xfrm>
            <a:off x="535243" y="1819300"/>
            <a:ext cx="6494207" cy="215400"/>
            <a:chOff x="535243" y="1819300"/>
            <a:chExt cx="6494207" cy="215400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535243" y="1819300"/>
              <a:ext cx="1141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231F20"/>
                  </a:solidFill>
                  <a:latin typeface="Bodoni Moda Black"/>
                  <a:ea typeface="Bodoni Moda Black"/>
                  <a:cs typeface="Bodoni Moda Black"/>
                  <a:sym typeface="Bodoni Moda Black"/>
                </a:rPr>
                <a:t>SUMMARY:</a:t>
              </a:r>
              <a:endParaRPr>
                <a:solidFill>
                  <a:srgbClr val="231F20"/>
                </a:solidFill>
                <a:latin typeface="Bodoni Moda Black"/>
                <a:ea typeface="Bodoni Moda Black"/>
                <a:cs typeface="Bodoni Moda Black"/>
                <a:sym typeface="Bodoni Moda Black"/>
              </a:endParaRPr>
            </a:p>
          </p:txBody>
        </p:sp>
        <p:cxnSp>
          <p:nvCxnSpPr>
            <p:cNvPr id="60" name="Google Shape;60;p13"/>
            <p:cNvCxnSpPr/>
            <p:nvPr/>
          </p:nvCxnSpPr>
          <p:spPr>
            <a:xfrm rot="10800000">
              <a:off x="1709550" y="1990738"/>
              <a:ext cx="5319900" cy="0"/>
            </a:xfrm>
            <a:prstGeom prst="straightConnector1">
              <a:avLst/>
            </a:prstGeom>
            <a:noFill/>
            <a:ln w="19050" cap="flat" cmpd="sng">
              <a:solidFill>
                <a:srgbClr val="D7D1CB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1" name="Google Shape;61;p13"/>
          <p:cNvSpPr txBox="1"/>
          <p:nvPr/>
        </p:nvSpPr>
        <p:spPr>
          <a:xfrm>
            <a:off x="530513" y="2144963"/>
            <a:ext cx="6480000" cy="811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Motivated and detail-oriented recent graduate with a degree in Tourism Management and experience in customer service and event planning. Seeking an entry-level position in the hospitality industry to utilize my strong communication and organizational skills.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62" name="Google Shape;62;p13"/>
          <p:cNvGrpSpPr/>
          <p:nvPr/>
        </p:nvGrpSpPr>
        <p:grpSpPr>
          <a:xfrm>
            <a:off x="535250" y="3286875"/>
            <a:ext cx="6494200" cy="215400"/>
            <a:chOff x="535250" y="1819313"/>
            <a:chExt cx="6494200" cy="215400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535250" y="1819313"/>
              <a:ext cx="1326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231F20"/>
                  </a:solidFill>
                  <a:latin typeface="Bodoni Moda Black"/>
                  <a:ea typeface="Bodoni Moda Black"/>
                  <a:cs typeface="Bodoni Moda Black"/>
                  <a:sym typeface="Bodoni Moda Black"/>
                </a:rPr>
                <a:t>EDUCATION:</a:t>
              </a:r>
              <a:endParaRPr>
                <a:solidFill>
                  <a:srgbClr val="231F20"/>
                </a:solidFill>
                <a:latin typeface="Bodoni Moda Black"/>
                <a:ea typeface="Bodoni Moda Black"/>
                <a:cs typeface="Bodoni Moda Black"/>
                <a:sym typeface="Bodoni Moda Black"/>
              </a:endParaRPr>
            </a:p>
          </p:txBody>
        </p:sp>
        <p:cxnSp>
          <p:nvCxnSpPr>
            <p:cNvPr id="64" name="Google Shape;64;p13"/>
            <p:cNvCxnSpPr/>
            <p:nvPr/>
          </p:nvCxnSpPr>
          <p:spPr>
            <a:xfrm rot="10800000">
              <a:off x="1862250" y="1990738"/>
              <a:ext cx="5167200" cy="0"/>
            </a:xfrm>
            <a:prstGeom prst="straightConnector1">
              <a:avLst/>
            </a:prstGeom>
            <a:noFill/>
            <a:ln w="19050" cap="flat" cmpd="sng">
              <a:solidFill>
                <a:srgbClr val="D7D1CB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5" name="Google Shape;65;p13"/>
          <p:cNvGrpSpPr/>
          <p:nvPr/>
        </p:nvGrpSpPr>
        <p:grpSpPr>
          <a:xfrm>
            <a:off x="530519" y="3622050"/>
            <a:ext cx="6270398" cy="1074395"/>
            <a:chOff x="530519" y="3622050"/>
            <a:chExt cx="6270398" cy="1074395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530519" y="3622050"/>
              <a:ext cx="3379500" cy="270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rPr>
                <a:t>Bachelor of Tourism Management,</a:t>
              </a:r>
              <a:endParaRPr lang="en-US" sz="1100" b="1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530519" y="3893500"/>
              <a:ext cx="3379500" cy="270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6D6E71"/>
                  </a:solidFill>
                  <a:latin typeface="Comfortaa"/>
                  <a:ea typeface="Comfortaa"/>
                  <a:cs typeface="Comfortaa"/>
                  <a:sym typeface="Comfortaa"/>
                </a:rPr>
                <a:t>Udayana University, Bali, 2018-2022</a:t>
              </a:r>
              <a:endParaRPr lang="en-US" sz="1100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978217" y="4155425"/>
              <a:ext cx="5822700" cy="5410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rPr>
                <a:t>Coursework included tourism management, hospitality, and cultural heritage. Graduated with honors.</a:t>
              </a:r>
              <a:endPara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530519" y="4836475"/>
            <a:ext cx="6270398" cy="1074395"/>
            <a:chOff x="530519" y="3622050"/>
            <a:chExt cx="6270398" cy="1074395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530519" y="3622050"/>
              <a:ext cx="3379500" cy="270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rPr>
                <a:t>Diploma in Hospitality Management,</a:t>
              </a:r>
              <a:endParaRPr lang="en-US" sz="1100" b="1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530519" y="3893500"/>
              <a:ext cx="3379500" cy="270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6D6E71"/>
                  </a:solidFill>
                  <a:latin typeface="Comfortaa"/>
                  <a:ea typeface="Comfortaa"/>
                  <a:cs typeface="Comfortaa"/>
                  <a:sym typeface="Comfortaa"/>
                </a:rPr>
                <a:t>Bali Tourism Institute, 2016-2018</a:t>
              </a:r>
              <a:endParaRPr lang="en-US" sz="1100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978217" y="4155425"/>
              <a:ext cx="5822700" cy="5410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rPr>
                <a:t>Coursework included hospitality operations, customer service, and event planning. Graduated with distinction.</a:t>
              </a:r>
              <a:endPara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535250" y="6215825"/>
            <a:ext cx="6494200" cy="215400"/>
            <a:chOff x="535250" y="1819325"/>
            <a:chExt cx="6494200" cy="215400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535250" y="1819325"/>
              <a:ext cx="14553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231F20"/>
                  </a:solidFill>
                  <a:latin typeface="Bodoni Moda Black"/>
                  <a:ea typeface="Bodoni Moda Black"/>
                  <a:cs typeface="Bodoni Moda Black"/>
                  <a:sym typeface="Bodoni Moda Black"/>
                </a:rPr>
                <a:t>EXPERIENCE:</a:t>
              </a:r>
              <a:endParaRPr>
                <a:solidFill>
                  <a:srgbClr val="231F20"/>
                </a:solidFill>
                <a:latin typeface="Bodoni Moda Black"/>
                <a:ea typeface="Bodoni Moda Black"/>
                <a:cs typeface="Bodoni Moda Black"/>
                <a:sym typeface="Bodoni Moda Black"/>
              </a:endParaRPr>
            </a:p>
          </p:txBody>
        </p:sp>
        <p:cxnSp>
          <p:nvCxnSpPr>
            <p:cNvPr id="75" name="Google Shape;75;p13"/>
            <p:cNvCxnSpPr/>
            <p:nvPr/>
          </p:nvCxnSpPr>
          <p:spPr>
            <a:xfrm rot="10800000">
              <a:off x="1990650" y="1990738"/>
              <a:ext cx="5038800" cy="0"/>
            </a:xfrm>
            <a:prstGeom prst="straightConnector1">
              <a:avLst/>
            </a:prstGeom>
            <a:noFill/>
            <a:ln w="19050" cap="flat" cmpd="sng">
              <a:solidFill>
                <a:srgbClr val="D7D1CB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6" name="Google Shape;76;p13"/>
          <p:cNvGrpSpPr/>
          <p:nvPr/>
        </p:nvGrpSpPr>
        <p:grpSpPr>
          <a:xfrm>
            <a:off x="530519" y="6550988"/>
            <a:ext cx="6270398" cy="1337297"/>
            <a:chOff x="530519" y="6550988"/>
            <a:chExt cx="6270398" cy="1337297"/>
          </a:xfrm>
        </p:grpSpPr>
        <p:grpSp>
          <p:nvGrpSpPr>
            <p:cNvPr id="77" name="Google Shape;77;p13"/>
            <p:cNvGrpSpPr/>
            <p:nvPr/>
          </p:nvGrpSpPr>
          <p:grpSpPr>
            <a:xfrm>
              <a:off x="530519" y="6550988"/>
              <a:ext cx="6270398" cy="980143"/>
              <a:chOff x="530519" y="3622050"/>
              <a:chExt cx="6270398" cy="980143"/>
            </a:xfrm>
          </p:grpSpPr>
          <p:sp>
            <p:nvSpPr>
              <p:cNvPr id="78" name="Google Shape;78;p13"/>
              <p:cNvSpPr txBox="1"/>
              <p:nvPr/>
            </p:nvSpPr>
            <p:spPr>
              <a:xfrm>
                <a:off x="530519" y="3622050"/>
                <a:ext cx="3379500" cy="2705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231F20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Customer Service Representative</a:t>
                </a:r>
                <a:endParaRPr lang="en-US" sz="1100" b="1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79" name="Google Shape;79;p13"/>
              <p:cNvSpPr txBox="1"/>
              <p:nvPr/>
            </p:nvSpPr>
            <p:spPr>
              <a:xfrm>
                <a:off x="530519" y="3893500"/>
                <a:ext cx="3379500" cy="2705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6D6E7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Bali Hospitality Services, 2022</a:t>
                </a:r>
                <a:endParaRPr lang="en-US" sz="1100">
                  <a:solidFill>
                    <a:srgbClr val="6D6E71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80" name="Google Shape;80;p13"/>
              <p:cNvSpPr txBox="1"/>
              <p:nvPr/>
            </p:nvSpPr>
            <p:spPr>
              <a:xfrm>
                <a:off x="978217" y="4155425"/>
                <a:ext cx="5822700" cy="4467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31F20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• Assisted international tourists with inquiries and resolved issues in a timely and professional manner.</a:t>
                </a:r>
                <a:endParaRPr lang="en-US"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sp>
          <p:nvSpPr>
            <p:cNvPr id="81" name="Google Shape;81;p13"/>
            <p:cNvSpPr txBox="1"/>
            <p:nvPr/>
          </p:nvSpPr>
          <p:spPr>
            <a:xfrm>
              <a:off x="978217" y="7617775"/>
              <a:ext cx="5822700" cy="270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rPr>
                <a:t>• Maintained thorough knowledge of tour packages and company policies.</a:t>
              </a:r>
              <a:endPara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82" name="Google Shape;82;p13"/>
          <p:cNvGrpSpPr/>
          <p:nvPr/>
        </p:nvGrpSpPr>
        <p:grpSpPr>
          <a:xfrm>
            <a:off x="530519" y="8051188"/>
            <a:ext cx="6270398" cy="1337297"/>
            <a:chOff x="530519" y="6550988"/>
            <a:chExt cx="6270398" cy="1337297"/>
          </a:xfrm>
        </p:grpSpPr>
        <p:grpSp>
          <p:nvGrpSpPr>
            <p:cNvPr id="83" name="Google Shape;83;p13"/>
            <p:cNvGrpSpPr/>
            <p:nvPr/>
          </p:nvGrpSpPr>
          <p:grpSpPr>
            <a:xfrm>
              <a:off x="530519" y="6550988"/>
              <a:ext cx="6270398" cy="984915"/>
              <a:chOff x="530519" y="3622050"/>
              <a:chExt cx="6270398" cy="984915"/>
            </a:xfrm>
          </p:grpSpPr>
          <p:sp>
            <p:nvSpPr>
              <p:cNvPr id="84" name="Google Shape;84;p13"/>
              <p:cNvSpPr txBox="1"/>
              <p:nvPr/>
            </p:nvSpPr>
            <p:spPr>
              <a:xfrm>
                <a:off x="530519" y="3622050"/>
                <a:ext cx="33795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231F20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Event Planner</a:t>
                </a:r>
                <a:endParaRPr sz="1100" b="1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85" name="Google Shape;85;p13"/>
              <p:cNvSpPr txBox="1"/>
              <p:nvPr/>
            </p:nvSpPr>
            <p:spPr>
              <a:xfrm>
                <a:off x="530519" y="3893500"/>
                <a:ext cx="3379500" cy="5410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6D6E7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Ubud Events, 2021</a:t>
                </a:r>
                <a:endParaRPr lang="en-US" sz="1100">
                  <a:solidFill>
                    <a:srgbClr val="6D6E71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  <a:p>
                <a:pPr marL="0" lvl="0" indent="0" algn="l" rtl="0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100">
                  <a:solidFill>
                    <a:srgbClr val="6D6E71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86" name="Google Shape;86;p13"/>
              <p:cNvSpPr txBox="1"/>
              <p:nvPr/>
            </p:nvSpPr>
            <p:spPr>
              <a:xfrm>
                <a:off x="978217" y="4155425"/>
                <a:ext cx="5822700" cy="4515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31F20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• Coordinated and planned events for clients, including coordinating vendors, handling event logistics, and managing budgets.</a:t>
                </a:r>
                <a:endParaRPr lang="en-US"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sp>
          <p:nvSpPr>
            <p:cNvPr id="87" name="Google Shape;87;p13"/>
            <p:cNvSpPr txBox="1"/>
            <p:nvPr/>
          </p:nvSpPr>
          <p:spPr>
            <a:xfrm>
              <a:off x="978217" y="7617775"/>
              <a:ext cx="5822700" cy="270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rPr>
                <a:t>• Developed strong communication skills through regular client interactions.</a:t>
              </a:r>
              <a:endPara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/>
          <p:nvPr/>
        </p:nvSpPr>
        <p:spPr>
          <a:xfrm flipH="1">
            <a:off x="-3381600" y="2150325"/>
            <a:ext cx="6772500" cy="6372300"/>
          </a:xfrm>
          <a:prstGeom prst="pie">
            <a:avLst>
              <a:gd name="adj1" fmla="val 5394813"/>
              <a:gd name="adj2" fmla="val 16200000"/>
            </a:avLst>
          </a:prstGeom>
          <a:solidFill>
            <a:srgbClr val="FBFB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3" name="Google Shape;93;p14"/>
          <p:cNvSpPr/>
          <p:nvPr/>
        </p:nvSpPr>
        <p:spPr>
          <a:xfrm>
            <a:off x="6591300" y="8577800"/>
            <a:ext cx="1933500" cy="1933500"/>
          </a:xfrm>
          <a:prstGeom prst="pie">
            <a:avLst>
              <a:gd name="adj1" fmla="val 5377765"/>
              <a:gd name="adj2" fmla="val 16200000"/>
            </a:avLst>
          </a:prstGeom>
          <a:solidFill>
            <a:srgbClr val="FBFB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4" name="Google Shape;94;p14"/>
          <p:cNvSpPr txBox="1"/>
          <p:nvPr/>
        </p:nvSpPr>
        <p:spPr>
          <a:xfrm>
            <a:off x="497205" y="433705"/>
            <a:ext cx="4074795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Comfortaa"/>
                <a:ea typeface="Comfortaa"/>
                <a:cs typeface="Comfortaa"/>
                <a:sym typeface="Comfortaa"/>
              </a:rPr>
              <a:t>NI MADE </a:t>
            </a:r>
            <a:r>
              <a:rPr lang="en-US" sz="3600">
                <a:solidFill>
                  <a:schemeClr val="bg2"/>
                </a:solidFill>
                <a:latin typeface="Comfortaa"/>
                <a:ea typeface="Comfortaa"/>
                <a:cs typeface="Comfortaa"/>
                <a:sym typeface="Comfortaa"/>
              </a:rPr>
              <a:t>ARINI</a:t>
            </a:r>
            <a:endParaRPr sz="3600">
              <a:solidFill>
                <a:srgbClr val="D7D1C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535256" y="1252538"/>
            <a:ext cx="4074900" cy="168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C U R R I C U L U M   V I T A E   </a:t>
            </a:r>
            <a:endParaRPr sz="1100">
              <a:solidFill>
                <a:srgbClr val="231F2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4297680" y="511175"/>
            <a:ext cx="2717800" cy="830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 b="1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Email:   </a:t>
            </a:r>
            <a:r>
              <a:rPr lang="en-US" sz="1200" b="1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rPr>
              <a:t>nimade.arini@mail.com</a:t>
            </a:r>
            <a:endParaRPr lang="en-US" sz="1200" b="1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 b="1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Phone: </a:t>
            </a:r>
            <a:r>
              <a:rPr lang="en-US" sz="1200" b="1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rPr>
              <a:t>+62 361-987-6543</a:t>
            </a:r>
            <a:endParaRPr lang="en-US" sz="1200" b="1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Location: </a:t>
            </a:r>
            <a:r>
              <a:rPr lang="en-US" sz="1200" b="1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rPr>
              <a:t>Ubud, Bali, Indonesia</a:t>
            </a:r>
            <a:endParaRPr sz="1200" b="1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97" name="Google Shape;97;p14"/>
          <p:cNvGrpSpPr/>
          <p:nvPr/>
        </p:nvGrpSpPr>
        <p:grpSpPr>
          <a:xfrm>
            <a:off x="535248" y="1819300"/>
            <a:ext cx="6494202" cy="215400"/>
            <a:chOff x="535248" y="1819300"/>
            <a:chExt cx="6494202" cy="215400"/>
          </a:xfrm>
        </p:grpSpPr>
        <p:sp>
          <p:nvSpPr>
            <p:cNvPr id="98" name="Google Shape;98;p14"/>
            <p:cNvSpPr txBox="1"/>
            <p:nvPr/>
          </p:nvSpPr>
          <p:spPr>
            <a:xfrm>
              <a:off x="535248" y="1819300"/>
              <a:ext cx="836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231F20"/>
                  </a:solidFill>
                  <a:latin typeface="Bodoni Moda Black"/>
                  <a:ea typeface="Bodoni Moda Black"/>
                  <a:cs typeface="Bodoni Moda Black"/>
                  <a:sym typeface="Bodoni Moda Black"/>
                </a:rPr>
                <a:t>SKILLS:</a:t>
              </a:r>
              <a:endParaRPr>
                <a:solidFill>
                  <a:srgbClr val="231F20"/>
                </a:solidFill>
                <a:latin typeface="Bodoni Moda Black"/>
                <a:ea typeface="Bodoni Moda Black"/>
                <a:cs typeface="Bodoni Moda Black"/>
                <a:sym typeface="Bodoni Moda Black"/>
              </a:endParaRPr>
            </a:p>
          </p:txBody>
        </p:sp>
        <p:cxnSp>
          <p:nvCxnSpPr>
            <p:cNvPr id="99" name="Google Shape;99;p14"/>
            <p:cNvCxnSpPr/>
            <p:nvPr/>
          </p:nvCxnSpPr>
          <p:spPr>
            <a:xfrm rot="10800000">
              <a:off x="1405050" y="1990738"/>
              <a:ext cx="5624400" cy="0"/>
            </a:xfrm>
            <a:prstGeom prst="straightConnector1">
              <a:avLst/>
            </a:prstGeom>
            <a:noFill/>
            <a:ln w="19050" cap="flat" cmpd="sng">
              <a:solidFill>
                <a:srgbClr val="D7D1CB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0" name="Google Shape;100;p14"/>
          <p:cNvSpPr txBox="1"/>
          <p:nvPr/>
        </p:nvSpPr>
        <p:spPr>
          <a:xfrm>
            <a:off x="530525" y="2144975"/>
            <a:ext cx="6772500" cy="135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Proficient in Microsoft Office and Google Suite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Fluent in English and Indonesian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Strong written and verbal communication skills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Highly organized and detail-oriented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Able to multitask and prioritize tasks effectively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01" name="Google Shape;101;p14"/>
          <p:cNvGrpSpPr/>
          <p:nvPr/>
        </p:nvGrpSpPr>
        <p:grpSpPr>
          <a:xfrm>
            <a:off x="535259" y="3795325"/>
            <a:ext cx="6494191" cy="215400"/>
            <a:chOff x="535259" y="1819300"/>
            <a:chExt cx="6494191" cy="215400"/>
          </a:xfrm>
        </p:grpSpPr>
        <p:sp>
          <p:nvSpPr>
            <p:cNvPr id="102" name="Google Shape;102;p14"/>
            <p:cNvSpPr txBox="1"/>
            <p:nvPr/>
          </p:nvSpPr>
          <p:spPr>
            <a:xfrm>
              <a:off x="535259" y="1819300"/>
              <a:ext cx="4874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231F20"/>
                  </a:solidFill>
                  <a:latin typeface="Bodoni Moda Black"/>
                  <a:ea typeface="Bodoni Moda Black"/>
                  <a:cs typeface="Bodoni Moda Black"/>
                  <a:sym typeface="Bodoni Moda Black"/>
                </a:rPr>
                <a:t>EXTRA </a:t>
              </a:r>
              <a:r>
                <a:rPr lang="en-US">
                  <a:solidFill>
                    <a:srgbClr val="231F20"/>
                  </a:solidFill>
                  <a:latin typeface="Bodoni Moda Black"/>
                  <a:ea typeface="Bodoni Moda Black"/>
                  <a:cs typeface="Bodoni Moda Black"/>
                  <a:sym typeface="Bodoni Moda Black"/>
                </a:rPr>
                <a:t>-</a:t>
              </a:r>
              <a:r>
                <a:rPr lang="en-US">
                  <a:solidFill>
                    <a:srgbClr val="231F20"/>
                  </a:solidFill>
                  <a:latin typeface="Bodoni Moda Black"/>
                  <a:ea typeface="Bodoni Moda Black"/>
                  <a:cs typeface="Bodoni Moda Black"/>
                  <a:sym typeface="Bodoni Moda Black"/>
                </a:rPr>
                <a:t> CURRICULAR AND SERVICE ACTIVITIES:</a:t>
              </a:r>
              <a:endParaRPr>
                <a:solidFill>
                  <a:srgbClr val="231F20"/>
                </a:solidFill>
                <a:latin typeface="Bodoni Moda Black"/>
                <a:ea typeface="Bodoni Moda Black"/>
                <a:cs typeface="Bodoni Moda Black"/>
                <a:sym typeface="Bodoni Moda Black"/>
              </a:endParaRPr>
            </a:p>
          </p:txBody>
        </p:sp>
        <p:cxnSp>
          <p:nvCxnSpPr>
            <p:cNvPr id="103" name="Google Shape;103;p14"/>
            <p:cNvCxnSpPr/>
            <p:nvPr/>
          </p:nvCxnSpPr>
          <p:spPr>
            <a:xfrm rot="10800000">
              <a:off x="5410050" y="1990738"/>
              <a:ext cx="1619400" cy="0"/>
            </a:xfrm>
            <a:prstGeom prst="straightConnector1">
              <a:avLst/>
            </a:prstGeom>
            <a:noFill/>
            <a:ln w="19050" cap="flat" cmpd="sng">
              <a:solidFill>
                <a:srgbClr val="D7D1CB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4" name="Google Shape;104;p14"/>
          <p:cNvSpPr txBox="1"/>
          <p:nvPr/>
        </p:nvSpPr>
        <p:spPr>
          <a:xfrm>
            <a:off x="530526" y="4121000"/>
            <a:ext cx="6772500" cy="2705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Serving as the president of the Tourism Management student association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Organizing in cultural events and tourism workshops on campus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Volunteering at local schools and community centers, leading tourism and 	  hospitality workshops for children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Participating in a study abroad program in Japan, where she had the 	  	  opportunity to immerse herself in the hospitality culture of the country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Serving as a teaching assistant for tourism management courses, providing 	  support and guidance to fellow students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Participating in a mentorship program for high school students, helping them 	  prepare for college and explore their interests in tourism management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05" name="Google Shape;105;p14"/>
          <p:cNvGrpSpPr/>
          <p:nvPr/>
        </p:nvGrpSpPr>
        <p:grpSpPr>
          <a:xfrm>
            <a:off x="535255" y="7097575"/>
            <a:ext cx="6494195" cy="215400"/>
            <a:chOff x="535255" y="1819300"/>
            <a:chExt cx="6494195" cy="215400"/>
          </a:xfrm>
        </p:grpSpPr>
        <p:sp>
          <p:nvSpPr>
            <p:cNvPr id="106" name="Google Shape;106;p14"/>
            <p:cNvSpPr txBox="1"/>
            <p:nvPr/>
          </p:nvSpPr>
          <p:spPr>
            <a:xfrm>
              <a:off x="535255" y="1819300"/>
              <a:ext cx="2474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231F20"/>
                  </a:solidFill>
                  <a:latin typeface="Bodoni Moda Black"/>
                  <a:ea typeface="Bodoni Moda Black"/>
                  <a:cs typeface="Bodoni Moda Black"/>
                  <a:sym typeface="Bodoni Moda Black"/>
                </a:rPr>
                <a:t>RESEARCH EXPERIENCE:</a:t>
              </a:r>
              <a:endParaRPr>
                <a:solidFill>
                  <a:srgbClr val="231F20"/>
                </a:solidFill>
                <a:latin typeface="Bodoni Moda Black"/>
                <a:ea typeface="Bodoni Moda Black"/>
                <a:cs typeface="Bodoni Moda Black"/>
                <a:sym typeface="Bodoni Moda Black"/>
              </a:endParaRPr>
            </a:p>
          </p:txBody>
        </p:sp>
        <p:cxnSp>
          <p:nvCxnSpPr>
            <p:cNvPr id="107" name="Google Shape;107;p14"/>
            <p:cNvCxnSpPr/>
            <p:nvPr/>
          </p:nvCxnSpPr>
          <p:spPr>
            <a:xfrm rot="10800000">
              <a:off x="3038550" y="1990738"/>
              <a:ext cx="3990900" cy="0"/>
            </a:xfrm>
            <a:prstGeom prst="straightConnector1">
              <a:avLst/>
            </a:prstGeom>
            <a:noFill/>
            <a:ln w="19050" cap="flat" cmpd="sng">
              <a:solidFill>
                <a:srgbClr val="D7D1CB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8" name="Google Shape;108;p14"/>
          <p:cNvSpPr txBox="1"/>
          <p:nvPr/>
        </p:nvSpPr>
        <p:spPr>
          <a:xfrm>
            <a:off x="530526" y="7423250"/>
            <a:ext cx="6772500" cy="2435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Completing an Honors Thesis on the impact of cultural heritage tourism in Bali, 	   which received the university's highest distinction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Conducting research on sustainable tourism practices in rural Balinese 	  	   villages, presenting her findings at a regional conference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Participating in a summer research program focused on eco-tourism, working 	   closely with a faculty mentor to explore the effects of tourism on local 	   	   ecosystems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Assisting a professor with a research project on the integration of technology  	   in tourism, contributing to a published article on the topic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5"/>
          <p:cNvPicPr preferRelativeResize="0"/>
          <p:nvPr/>
        </p:nvPicPr>
        <p:blipFill rotWithShape="1">
          <a:blip r:embed="rId1"/>
          <a:srcRect r="34572" b="27813"/>
          <a:stretch>
            <a:fillRect/>
          </a:stretch>
        </p:blipFill>
        <p:spPr>
          <a:xfrm>
            <a:off x="5081400" y="7953375"/>
            <a:ext cx="2482199" cy="2738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 rotWithShape="1">
          <a:blip r:embed="rId2"/>
          <a:srcRect l="35790"/>
          <a:stretch>
            <a:fillRect/>
          </a:stretch>
        </p:blipFill>
        <p:spPr>
          <a:xfrm>
            <a:off x="-9346" y="2432250"/>
            <a:ext cx="2482201" cy="386252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5"/>
          <p:cNvSpPr txBox="1"/>
          <p:nvPr/>
        </p:nvSpPr>
        <p:spPr>
          <a:xfrm>
            <a:off x="497156" y="433400"/>
            <a:ext cx="4074900" cy="553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Comfortaa"/>
                <a:ea typeface="Comfortaa"/>
                <a:cs typeface="Comfortaa"/>
                <a:sym typeface="Comfortaa"/>
              </a:rPr>
              <a:t>NI MADE </a:t>
            </a:r>
            <a:r>
              <a:rPr lang="en-US" sz="3600">
                <a:solidFill>
                  <a:schemeClr val="bg2"/>
                </a:solidFill>
                <a:latin typeface="Comfortaa"/>
                <a:ea typeface="Comfortaa"/>
                <a:cs typeface="Comfortaa"/>
                <a:sym typeface="Comfortaa"/>
              </a:rPr>
              <a:t>ARINI</a:t>
            </a:r>
            <a:endParaRPr sz="3600">
              <a:solidFill>
                <a:srgbClr val="D7D1C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535256" y="1252538"/>
            <a:ext cx="4074900" cy="168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C U R R I C U L U M   V I T A E </a:t>
            </a:r>
            <a:endParaRPr sz="1100">
              <a:solidFill>
                <a:srgbClr val="231F2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4340860" y="511175"/>
            <a:ext cx="2674620" cy="830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 b="1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Email:   </a:t>
            </a:r>
            <a:r>
              <a:rPr lang="en-US" sz="1200" b="1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rPr>
              <a:t>nimade.arini@mail.com</a:t>
            </a:r>
            <a:endParaRPr lang="en-US" sz="1200" b="1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 b="1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Phone: </a:t>
            </a:r>
            <a:r>
              <a:rPr lang="en-US" sz="1200" b="1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rPr>
              <a:t>+62 361-987-6543</a:t>
            </a:r>
            <a:endParaRPr lang="en-US" sz="1200" b="1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Location: </a:t>
            </a:r>
            <a:r>
              <a:rPr lang="en-US" sz="1200" b="1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rPr>
              <a:t>Ubud, Bali, Indonesia</a:t>
            </a:r>
            <a:endParaRPr sz="1200" b="1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18" name="Google Shape;118;p15"/>
          <p:cNvGrpSpPr/>
          <p:nvPr/>
        </p:nvGrpSpPr>
        <p:grpSpPr>
          <a:xfrm>
            <a:off x="535252" y="1819300"/>
            <a:ext cx="6494198" cy="215400"/>
            <a:chOff x="535252" y="1819300"/>
            <a:chExt cx="6494198" cy="215400"/>
          </a:xfrm>
        </p:grpSpPr>
        <p:sp>
          <p:nvSpPr>
            <p:cNvPr id="119" name="Google Shape;119;p15"/>
            <p:cNvSpPr txBox="1"/>
            <p:nvPr/>
          </p:nvSpPr>
          <p:spPr>
            <a:xfrm>
              <a:off x="535252" y="1819300"/>
              <a:ext cx="1579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231F20"/>
                  </a:solidFill>
                  <a:latin typeface="Bodoni Moda Black"/>
                  <a:ea typeface="Bodoni Moda Black"/>
                  <a:cs typeface="Bodoni Moda Black"/>
                  <a:sym typeface="Bodoni Moda Black"/>
                </a:rPr>
                <a:t>COVER LETTER</a:t>
              </a:r>
              <a:endParaRPr>
                <a:solidFill>
                  <a:srgbClr val="231F20"/>
                </a:solidFill>
                <a:latin typeface="Bodoni Moda Black"/>
                <a:ea typeface="Bodoni Moda Black"/>
                <a:cs typeface="Bodoni Moda Black"/>
                <a:sym typeface="Bodoni Moda Black"/>
              </a:endParaRPr>
            </a:p>
          </p:txBody>
        </p:sp>
        <p:cxnSp>
          <p:nvCxnSpPr>
            <p:cNvPr id="120" name="Google Shape;120;p15"/>
            <p:cNvCxnSpPr/>
            <p:nvPr/>
          </p:nvCxnSpPr>
          <p:spPr>
            <a:xfrm rot="10800000">
              <a:off x="2114550" y="1990738"/>
              <a:ext cx="4914900" cy="0"/>
            </a:xfrm>
            <a:prstGeom prst="straightConnector1">
              <a:avLst/>
            </a:prstGeom>
            <a:noFill/>
            <a:ln w="19050" cap="flat" cmpd="sng">
              <a:solidFill>
                <a:srgbClr val="D7D1CB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2" name="Google Shape;122;p15"/>
          <p:cNvSpPr txBox="1"/>
          <p:nvPr/>
        </p:nvSpPr>
        <p:spPr>
          <a:xfrm>
            <a:off x="530513" y="2559618"/>
            <a:ext cx="6480000" cy="1082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13 June 2024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The Hiring Manager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Bali Hospitality Group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Jl. Raya Ubud No.45 Ubud, Bali, Indonesia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530513" y="3788343"/>
            <a:ext cx="6480000" cy="27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Application for "Reservation Specialist" position</a:t>
            </a:r>
            <a:endParaRPr lang="en-US" sz="1100" b="1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4" name="Google Shape;124;p15"/>
          <p:cNvSpPr txBox="1"/>
          <p:nvPr/>
        </p:nvSpPr>
        <p:spPr>
          <a:xfrm>
            <a:off x="530516" y="4204380"/>
            <a:ext cx="1726800" cy="27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Dear Hiring Manager,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530548" y="4610880"/>
            <a:ext cx="6480000" cy="4062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I am writing to express my interest in the Reservation Specialist position at Bali Hospitality Group. As a recent graduate of Udayana University with a Bachelor's degree in Tourism Management and experience in customer service, I am confident in my ability to make a positive impact on your team. My previous role as a Customer Service Representative at Bali Hospitality Services involved managing reservations, handling guest inquiries, and resolving issues promptly, equipping me with the skills necessary for this position.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I am particularly impressed with Bali Hospitality Group's commitment to delivering exceptional guest experiences and promoting sustainable tourism. I am eager to contribute to these efforts by utilizing my skills in reservation management and customer service to enhance the guest experience from the moment of booking.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Thank you for considering my application. I look forward to discussing the position further and how I can contribute to the success of your reservations team.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6" name="Google Shape;126;p15"/>
          <p:cNvSpPr txBox="1"/>
          <p:nvPr/>
        </p:nvSpPr>
        <p:spPr>
          <a:xfrm>
            <a:off x="530516" y="8735423"/>
            <a:ext cx="17268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Sincerely,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7" name="Google Shape;127;p15"/>
          <p:cNvSpPr txBox="1"/>
          <p:nvPr/>
        </p:nvSpPr>
        <p:spPr>
          <a:xfrm>
            <a:off x="530516" y="9146685"/>
            <a:ext cx="1726800" cy="27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Ni Made Arini</a:t>
            </a:r>
            <a:endParaRPr lang="en-US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4248</Words>
  <Application>WPS Presentation</Application>
  <PresentationFormat/>
  <Paragraphs>107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SimSun</vt:lpstr>
      <vt:lpstr>Wingdings</vt:lpstr>
      <vt:lpstr>Arial</vt:lpstr>
      <vt:lpstr>Comfortaa</vt:lpstr>
      <vt:lpstr>Montserrat</vt:lpstr>
      <vt:lpstr>Bodoni Moda Black</vt:lpstr>
      <vt:lpstr>Microsoft YaHei</vt:lpstr>
      <vt:lpstr>Arial Unicode MS</vt:lpstr>
      <vt:lpstr>Simple Light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62878</cp:lastModifiedBy>
  <cp:revision>1</cp:revision>
  <dcterms:created xsi:type="dcterms:W3CDTF">2024-05-28T05:27:01Z</dcterms:created>
  <dcterms:modified xsi:type="dcterms:W3CDTF">2024-05-28T05:27:02Z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40360AC655DB4DC59EEC376AC76001AE_13</vt:lpwstr>
  </property>
  <property fmtid="{D5CDD505-2E9C-101B-9397-08002B2CF9AE}" pid="3" name="KSOProductBuildVer">
    <vt:lpwstr>1033-12.2.0.16909</vt:lpwstr>
  </property>
</Properties>
</file>