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3"/>
    <p:sldId id="257" r:id="rId5"/>
    <p:sldId id="258" r:id="rId6"/>
    <p:sldId id="259" r:id="rId7"/>
  </p:sldIdLst>
  <p:sldSz cx="7559675" cy="10691495"/>
  <p:notesSz cx="6858000" cy="9144000"/>
  <p:embeddedFontLst>
    <p:embeddedFont>
      <p:font typeface="Rubik"/>
      <p:regular r:id="rId11"/>
      <p:bold r:id="rId12"/>
      <p:italic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pos="274" userDrawn="1">
          <p15:clr>
            <a:srgbClr val="747775"/>
          </p15:clr>
        </p15:guide>
        <p15:guide id="2" pos="1659" userDrawn="1">
          <p15:clr>
            <a:srgbClr val="747775"/>
          </p15:clr>
        </p15:guide>
        <p15:guide id="3" orient="horz" pos="510" userDrawn="1">
          <p15:clr>
            <a:srgbClr val="747775"/>
          </p15:clr>
        </p15:guide>
        <p15:guide id="4" orient="horz" pos="5731"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pos="274"/>
        <p:guide pos="1659"/>
        <p:guide orient="horz" pos="510"/>
        <p:guide orient="horz" pos="5731"/>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viewProps" Target="viewProps.xml"/><Relationship Id="rId8" Type="http://schemas.openxmlformats.org/officeDocument/2006/relationships/presProps" Target="presProps.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font" Target="fonts/font3.fntdata"/><Relationship Id="rId12" Type="http://schemas.openxmlformats.org/officeDocument/2006/relationships/font" Target="fonts/font2.fntdata"/><Relationship Id="rId11" Type="http://schemas.openxmlformats.org/officeDocument/2006/relationships/font" Target="fonts/font1.fntdata"/><Relationship Id="rId10" Type="http://schemas.openxmlformats.org/officeDocument/2006/relationships/tableStyles" Target="tableStyles.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 name="Shape 2"/>
        <p:cNvGrpSpPr/>
        <p:nvPr/>
      </p:nvGrpSpPr>
      <p:grpSpPr>
        <a:xfrm>
          <a:off x="0" y="0"/>
          <a:ext cx="0" cy="0"/>
          <a:chOff x="0" y="0"/>
          <a:chExt cx="0" cy="0"/>
        </a:xfrm>
      </p:grpSpPr>
      <p:sp>
        <p:nvSpPr>
          <p:cNvPr id="3" name="Google Shape;3;n"/>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50" name="Shape 50"/>
        <p:cNvGrpSpPr/>
        <p:nvPr/>
      </p:nvGrpSpPr>
      <p:grpSpPr>
        <a:xfrm>
          <a:off x="0" y="0"/>
          <a:ext cx="0" cy="0"/>
          <a:chOff x="0" y="0"/>
          <a:chExt cx="0" cy="0"/>
        </a:xfrm>
      </p:grpSpPr>
      <p:sp>
        <p:nvSpPr>
          <p:cNvPr id="51" name="Google Shape;51;p:notes"/>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21" name="Shape 121"/>
        <p:cNvGrpSpPr/>
        <p:nvPr/>
      </p:nvGrpSpPr>
      <p:grpSpPr>
        <a:xfrm>
          <a:off x="0" y="0"/>
          <a:ext cx="0" cy="0"/>
          <a:chOff x="0" y="0"/>
          <a:chExt cx="0" cy="0"/>
        </a:xfrm>
      </p:grpSpPr>
      <p:sp>
        <p:nvSpPr>
          <p:cNvPr id="122" name="Google Shape;122;g2be722c564a_0_117:notes"/>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2be722c564a_0_11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8" name="Shape 198"/>
        <p:cNvGrpSpPr/>
        <p:nvPr/>
      </p:nvGrpSpPr>
      <p:grpSpPr>
        <a:xfrm>
          <a:off x="0" y="0"/>
          <a:ext cx="0" cy="0"/>
          <a:chOff x="0" y="0"/>
          <a:chExt cx="0" cy="0"/>
        </a:xfrm>
      </p:grpSpPr>
      <p:sp>
        <p:nvSpPr>
          <p:cNvPr id="199" name="Google Shape;199;g2be722c564a_0_231:notes"/>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2be722c564a_0_23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239" name="Shape 239"/>
        <p:cNvGrpSpPr/>
        <p:nvPr/>
      </p:nvGrpSpPr>
      <p:grpSpPr>
        <a:xfrm>
          <a:off x="0" y="0"/>
          <a:ext cx="0" cy="0"/>
          <a:chOff x="0" y="0"/>
          <a:chExt cx="0" cy="0"/>
        </a:xfrm>
      </p:grpSpPr>
      <p:sp>
        <p:nvSpPr>
          <p:cNvPr id="240" name="Google Shape;240;g2be8c56fec7_0_1:notes"/>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2be8c56fec7_0_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type="subTitle" idx="1"/>
          </p:nvPr>
        </p:nvSpPr>
        <p:spPr>
          <a:xfrm>
            <a:off x="257705" y="5891409"/>
            <a:ext cx="7044600" cy="1647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matchingName="Title and body">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type="body" idx="1"/>
          </p:nvPr>
        </p:nvSpPr>
        <p:spPr>
          <a:xfrm>
            <a:off x="257705" y="2395696"/>
            <a:ext cx="7044600" cy="7101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p:txBody>
      </p:sp>
      <p:sp>
        <p:nvSpPr>
          <p:cNvPr id="19" name="Google Shape;19;p4"/>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matchingName="Title and two columns">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type="body" idx="1"/>
          </p:nvPr>
        </p:nvSpPr>
        <p:spPr>
          <a:xfrm>
            <a:off x="257705"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23" name="Google Shape;23;p5"/>
          <p:cNvSpPr txBox="1"/>
          <p:nvPr>
            <p:ph type="body" idx="2"/>
          </p:nvPr>
        </p:nvSpPr>
        <p:spPr>
          <a:xfrm>
            <a:off x="3995291"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24" name="Google Shape;24;p5"/>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type="body" idx="1"/>
          </p:nvPr>
        </p:nvSpPr>
        <p:spPr>
          <a:xfrm>
            <a:off x="257705" y="2888617"/>
            <a:ext cx="2321700" cy="66090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31" name="Google Shape;31;p7"/>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 name="Google Shape;37;p9"/>
          <p:cNvSpPr txBox="1"/>
          <p:nvPr>
            <p:ph type="title"/>
          </p:nvPr>
        </p:nvSpPr>
        <p:spPr>
          <a:xfrm>
            <a:off x="219508" y="2563450"/>
            <a:ext cx="3344400" cy="3081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type="subTitle" idx="1"/>
          </p:nvPr>
        </p:nvSpPr>
        <p:spPr>
          <a:xfrm>
            <a:off x="219508" y="5826865"/>
            <a:ext cx="3344400" cy="25674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type="body" idx="2"/>
          </p:nvPr>
        </p:nvSpPr>
        <p:spPr>
          <a:xfrm>
            <a:off x="4083839" y="1505164"/>
            <a:ext cx="3172200" cy="76812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p:txBody>
      </p:sp>
      <p:sp>
        <p:nvSpPr>
          <p:cNvPr id="40" name="Google Shape;40;p9"/>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41" name="Shape 41"/>
        <p:cNvGrpSpPr/>
        <p:nvPr/>
      </p:nvGrpSpPr>
      <p:grpSpPr>
        <a:xfrm>
          <a:off x="0" y="0"/>
          <a:ext cx="0" cy="0"/>
          <a:chOff x="0" y="0"/>
          <a:chExt cx="0" cy="0"/>
        </a:xfrm>
      </p:grpSpPr>
      <p:sp>
        <p:nvSpPr>
          <p:cNvPr id="42" name="Google Shape;42;p10"/>
          <p:cNvSpPr txBox="1"/>
          <p:nvPr>
            <p:ph type="body" idx="1"/>
          </p:nvPr>
        </p:nvSpPr>
        <p:spPr>
          <a:xfrm>
            <a:off x="257705" y="8794266"/>
            <a:ext cx="4959600" cy="12579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p:txBody>
      </p:sp>
      <p:sp>
        <p:nvSpPr>
          <p:cNvPr id="43" name="Google Shape;43;p10"/>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44" name="Shape 44"/>
        <p:cNvGrpSpPr/>
        <p:nvPr/>
      </p:nvGrpSpPr>
      <p:grpSpPr>
        <a:xfrm>
          <a:off x="0" y="0"/>
          <a:ext cx="0" cy="0"/>
          <a:chOff x="0" y="0"/>
          <a:chExt cx="0" cy="0"/>
        </a:xfrm>
      </p:grpSpPr>
      <p:sp>
        <p:nvSpPr>
          <p:cNvPr id="45" name="Google Shape;45;p11"/>
          <p:cNvSpPr txBox="1"/>
          <p:nvPr>
            <p:ph type="title" hasCustomPrompt="1"/>
          </p:nvPr>
        </p:nvSpPr>
        <p:spPr>
          <a:xfrm>
            <a:off x="257705" y="2299346"/>
            <a:ext cx="7044600" cy="4081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type="body" idx="1"/>
          </p:nvPr>
        </p:nvSpPr>
        <p:spPr>
          <a:xfrm>
            <a:off x="257705" y="6552657"/>
            <a:ext cx="7044600" cy="27039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p:txBody>
      </p:sp>
      <p:sp>
        <p:nvSpPr>
          <p:cNvPr id="47" name="Google Shape;47;p11"/>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48" name="Shape 48"/>
        <p:cNvGrpSpPr/>
        <p:nvPr/>
      </p:nvGrpSpPr>
      <p:grpSpPr>
        <a:xfrm>
          <a:off x="0" y="0"/>
          <a:ext cx="0" cy="0"/>
          <a:chOff x="0" y="0"/>
          <a:chExt cx="0" cy="0"/>
        </a:xfrm>
      </p:grpSpPr>
      <p:sp>
        <p:nvSpPr>
          <p:cNvPr id="49" name="Google Shape;49;p12"/>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type="body" idx="1"/>
          </p:nvPr>
        </p:nvSpPr>
        <p:spPr>
          <a:xfrm>
            <a:off x="257705" y="2395696"/>
            <a:ext cx="7044600" cy="7101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US"/>
            </a:fld>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53" name="Shape 53"/>
        <p:cNvGrpSpPr/>
        <p:nvPr/>
      </p:nvGrpSpPr>
      <p:grpSpPr>
        <a:xfrm>
          <a:off x="0" y="0"/>
          <a:ext cx="0" cy="0"/>
          <a:chOff x="0" y="0"/>
          <a:chExt cx="0" cy="0"/>
        </a:xfrm>
      </p:grpSpPr>
      <p:sp>
        <p:nvSpPr>
          <p:cNvPr id="54" name="Google Shape;54;p13"/>
          <p:cNvSpPr/>
          <p:nvPr/>
        </p:nvSpPr>
        <p:spPr>
          <a:xfrm>
            <a:off x="0" y="-100"/>
            <a:ext cx="2634600" cy="10692000"/>
          </a:xfrm>
          <a:prstGeom prst="rect">
            <a:avLst/>
          </a:prstGeom>
          <a:solidFill>
            <a:srgbClr val="E6E6E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55" name="Google Shape;55;p13"/>
          <p:cNvSpPr/>
          <p:nvPr/>
        </p:nvSpPr>
        <p:spPr>
          <a:xfrm>
            <a:off x="0" y="9791300"/>
            <a:ext cx="6195900" cy="900600"/>
          </a:xfrm>
          <a:prstGeom prst="rtTriangle">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nvGrpSpPr>
          <p:cNvPr id="56" name="Google Shape;56;p13"/>
          <p:cNvGrpSpPr/>
          <p:nvPr/>
        </p:nvGrpSpPr>
        <p:grpSpPr>
          <a:xfrm>
            <a:off x="0" y="25"/>
            <a:ext cx="7560000" cy="1812300"/>
            <a:chOff x="0" y="25"/>
            <a:chExt cx="7560000" cy="1812300"/>
          </a:xfrm>
        </p:grpSpPr>
        <p:sp>
          <p:nvSpPr>
            <p:cNvPr id="57" name="Google Shape;57;p13"/>
            <p:cNvSpPr/>
            <p:nvPr/>
          </p:nvSpPr>
          <p:spPr>
            <a:xfrm rot="10800000">
              <a:off x="5299500" y="29"/>
              <a:ext cx="2260500" cy="864300"/>
            </a:xfrm>
            <a:prstGeom prst="rtTriangle">
              <a:avLst/>
            </a:prstGeom>
            <a:solidFill>
              <a:srgbClr val="4A4A5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58" name="Google Shape;58;p13"/>
            <p:cNvSpPr/>
            <p:nvPr/>
          </p:nvSpPr>
          <p:spPr>
            <a:xfrm rot="10800000" flipH="1">
              <a:off x="0" y="25"/>
              <a:ext cx="7560000" cy="1812300"/>
            </a:xfrm>
            <a:prstGeom prst="rtTriangle">
              <a:avLst/>
            </a:prstGeom>
            <a:solidFill>
              <a:srgbClr val="DFD7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nvGrpSpPr>
          <p:cNvPr id="59" name="Google Shape;59;p13"/>
          <p:cNvGrpSpPr/>
          <p:nvPr/>
        </p:nvGrpSpPr>
        <p:grpSpPr>
          <a:xfrm>
            <a:off x="3122257" y="1331648"/>
            <a:ext cx="3292200" cy="736443"/>
            <a:chOff x="3122257" y="1331648"/>
            <a:chExt cx="3292200" cy="736443"/>
          </a:xfrm>
        </p:grpSpPr>
        <p:sp>
          <p:nvSpPr>
            <p:cNvPr id="60" name="Google Shape;60;p13"/>
            <p:cNvSpPr txBox="1"/>
            <p:nvPr/>
          </p:nvSpPr>
          <p:spPr>
            <a:xfrm>
              <a:off x="3122257" y="1331648"/>
              <a:ext cx="3292200" cy="43053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2800" b="1">
                  <a:solidFill>
                    <a:srgbClr val="4A4A52"/>
                  </a:solidFill>
                  <a:latin typeface="Rubik"/>
                  <a:ea typeface="Rubik"/>
                  <a:cs typeface="Rubik"/>
                  <a:sym typeface="Rubik"/>
                </a:rPr>
                <a:t>MADE SURYA</a:t>
              </a:r>
              <a:endParaRPr lang="en-US" sz="2800" b="1">
                <a:solidFill>
                  <a:srgbClr val="4A4A52"/>
                </a:solidFill>
                <a:latin typeface="Rubik"/>
                <a:ea typeface="Rubik"/>
                <a:cs typeface="Rubik"/>
                <a:sym typeface="Rubik"/>
              </a:endParaRPr>
            </a:p>
          </p:txBody>
        </p:sp>
        <p:sp>
          <p:nvSpPr>
            <p:cNvPr id="61" name="Google Shape;61;p13"/>
            <p:cNvSpPr txBox="1"/>
            <p:nvPr/>
          </p:nvSpPr>
          <p:spPr>
            <a:xfrm>
              <a:off x="3122257" y="1852691"/>
              <a:ext cx="32922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4A4A52"/>
                  </a:solidFill>
                  <a:latin typeface="Rubik"/>
                  <a:ea typeface="Rubik"/>
                  <a:cs typeface="Rubik"/>
                  <a:sym typeface="Rubik"/>
                </a:rPr>
                <a:t>Graphic Designer </a:t>
              </a:r>
              <a:endParaRPr>
                <a:solidFill>
                  <a:srgbClr val="4A4A52"/>
                </a:solidFill>
                <a:latin typeface="Rubik"/>
                <a:ea typeface="Rubik"/>
                <a:cs typeface="Rubik"/>
                <a:sym typeface="Rubik"/>
              </a:endParaRPr>
            </a:p>
          </p:txBody>
        </p:sp>
      </p:grpSp>
      <p:pic>
        <p:nvPicPr>
          <p:cNvPr id="62" name="Google Shape;62;p13" descr="C:\Users\62878\Downloads\2024-05-2914.30.18-ezgif.com-webp-to-jpg-converter.jpg2024-05-2914.30.18-ezgif.com-webp-to-jpg-converter"/>
          <p:cNvPicPr preferRelativeResize="0"/>
          <p:nvPr/>
        </p:nvPicPr>
        <p:blipFill rotWithShape="1">
          <a:blip r:embed="rId1"/>
          <a:srcRect t="8" b="8"/>
          <a:stretch>
            <a:fillRect/>
          </a:stretch>
        </p:blipFill>
        <p:spPr>
          <a:xfrm>
            <a:off x="502875" y="810000"/>
            <a:ext cx="1709700" cy="1709700"/>
          </a:xfrm>
          <a:prstGeom prst="ellipse">
            <a:avLst/>
          </a:prstGeom>
          <a:noFill/>
          <a:ln>
            <a:noFill/>
          </a:ln>
        </p:spPr>
      </p:pic>
      <p:grpSp>
        <p:nvGrpSpPr>
          <p:cNvPr id="63" name="Google Shape;63;p13"/>
          <p:cNvGrpSpPr/>
          <p:nvPr/>
        </p:nvGrpSpPr>
        <p:grpSpPr>
          <a:xfrm>
            <a:off x="3137017" y="2993004"/>
            <a:ext cx="4121176" cy="1287000"/>
            <a:chOff x="3134054" y="1331648"/>
            <a:chExt cx="3292200" cy="1287000"/>
          </a:xfrm>
        </p:grpSpPr>
        <p:sp>
          <p:nvSpPr>
            <p:cNvPr id="64" name="Google Shape;64;p13"/>
            <p:cNvSpPr txBox="1"/>
            <p:nvPr/>
          </p:nvSpPr>
          <p:spPr>
            <a:xfrm>
              <a:off x="3134054" y="1331648"/>
              <a:ext cx="32922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800" b="1">
                  <a:solidFill>
                    <a:srgbClr val="4A4A52"/>
                  </a:solidFill>
                  <a:latin typeface="Rubik"/>
                  <a:ea typeface="Rubik"/>
                  <a:cs typeface="Rubik"/>
                  <a:sym typeface="Rubik"/>
                </a:rPr>
                <a:t>OBJECTIVE</a:t>
              </a:r>
              <a:endParaRPr sz="1800" b="1">
                <a:solidFill>
                  <a:srgbClr val="4A4A52"/>
                </a:solidFill>
                <a:latin typeface="Rubik"/>
                <a:ea typeface="Rubik"/>
                <a:cs typeface="Rubik"/>
                <a:sym typeface="Rubik"/>
              </a:endParaRPr>
            </a:p>
          </p:txBody>
        </p:sp>
        <p:sp>
          <p:nvSpPr>
            <p:cNvPr id="65" name="Google Shape;65;p13"/>
            <p:cNvSpPr txBox="1"/>
            <p:nvPr/>
          </p:nvSpPr>
          <p:spPr>
            <a:xfrm>
              <a:off x="3134054" y="1808388"/>
              <a:ext cx="3292200" cy="81026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Highly creative and detail-oriented Graphic Designer with a passion for visual storytelling and brand development. Seeking to leverage my expertise in graphic design to contribute to the success of a dynamic organization.</a:t>
              </a:r>
              <a:endParaRPr lang="en-US" sz="1100">
                <a:solidFill>
                  <a:srgbClr val="4A4A52"/>
                </a:solidFill>
                <a:latin typeface="Rubik"/>
                <a:ea typeface="Rubik"/>
                <a:cs typeface="Rubik"/>
                <a:sym typeface="Rubik"/>
              </a:endParaRPr>
            </a:p>
          </p:txBody>
        </p:sp>
      </p:grpSp>
      <p:sp>
        <p:nvSpPr>
          <p:cNvPr id="66" name="Google Shape;66;p13"/>
          <p:cNvSpPr txBox="1"/>
          <p:nvPr/>
        </p:nvSpPr>
        <p:spPr>
          <a:xfrm>
            <a:off x="435248" y="2992990"/>
            <a:ext cx="20826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800" b="1">
                <a:solidFill>
                  <a:srgbClr val="4A4A52"/>
                </a:solidFill>
                <a:latin typeface="Rubik"/>
                <a:ea typeface="Rubik"/>
                <a:cs typeface="Rubik"/>
                <a:sym typeface="Rubik"/>
              </a:rPr>
              <a:t>CONTACT</a:t>
            </a:r>
            <a:endParaRPr sz="1800" b="1">
              <a:solidFill>
                <a:srgbClr val="4A4A52"/>
              </a:solidFill>
              <a:latin typeface="Rubik"/>
              <a:ea typeface="Rubik"/>
              <a:cs typeface="Rubik"/>
              <a:sym typeface="Rubik"/>
            </a:endParaRPr>
          </a:p>
        </p:txBody>
      </p:sp>
      <p:grpSp>
        <p:nvGrpSpPr>
          <p:cNvPr id="67" name="Google Shape;67;p13"/>
          <p:cNvGrpSpPr/>
          <p:nvPr/>
        </p:nvGrpSpPr>
        <p:grpSpPr>
          <a:xfrm>
            <a:off x="435248" y="3469731"/>
            <a:ext cx="2082646" cy="604480"/>
            <a:chOff x="450016" y="3469731"/>
            <a:chExt cx="2082646" cy="604480"/>
          </a:xfrm>
        </p:grpSpPr>
        <p:sp>
          <p:nvSpPr>
            <p:cNvPr id="68" name="Google Shape;68;p13"/>
            <p:cNvSpPr txBox="1"/>
            <p:nvPr/>
          </p:nvSpPr>
          <p:spPr>
            <a:xfrm>
              <a:off x="450016" y="3469731"/>
              <a:ext cx="2082646"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Location:</a:t>
              </a:r>
              <a:endParaRPr sz="1100" b="1">
                <a:solidFill>
                  <a:srgbClr val="4A4A52"/>
                </a:solidFill>
                <a:latin typeface="Rubik"/>
                <a:ea typeface="Rubik"/>
                <a:cs typeface="Rubik"/>
                <a:sym typeface="Rubik"/>
              </a:endParaRPr>
            </a:p>
          </p:txBody>
        </p:sp>
        <p:sp>
          <p:nvSpPr>
            <p:cNvPr id="69" name="Google Shape;69;p13"/>
            <p:cNvSpPr txBox="1"/>
            <p:nvPr/>
          </p:nvSpPr>
          <p:spPr>
            <a:xfrm>
              <a:off x="450016" y="3669081"/>
              <a:ext cx="2082600" cy="40513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Jl. Raya Ubud No. 45, Ubud, Bali, Indonesia</a:t>
              </a:r>
              <a:endParaRPr lang="en-US" sz="1100">
                <a:solidFill>
                  <a:srgbClr val="4A4A52"/>
                </a:solidFill>
                <a:latin typeface="Rubik"/>
                <a:ea typeface="Rubik"/>
                <a:cs typeface="Rubik"/>
                <a:sym typeface="Rubik"/>
              </a:endParaRPr>
            </a:p>
          </p:txBody>
        </p:sp>
      </p:grpSp>
      <p:grpSp>
        <p:nvGrpSpPr>
          <p:cNvPr id="70" name="Google Shape;70;p13"/>
          <p:cNvGrpSpPr/>
          <p:nvPr/>
        </p:nvGrpSpPr>
        <p:grpSpPr>
          <a:xfrm>
            <a:off x="450016" y="4141228"/>
            <a:ext cx="2082600" cy="401915"/>
            <a:chOff x="450016" y="3535771"/>
            <a:chExt cx="2082600" cy="401915"/>
          </a:xfrm>
        </p:grpSpPr>
        <p:sp>
          <p:nvSpPr>
            <p:cNvPr id="71" name="Google Shape;71;p13"/>
            <p:cNvSpPr txBox="1"/>
            <p:nvPr/>
          </p:nvSpPr>
          <p:spPr>
            <a:xfrm>
              <a:off x="450016" y="3535771"/>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Phone:</a:t>
              </a:r>
              <a:endParaRPr sz="1100" b="1">
                <a:solidFill>
                  <a:srgbClr val="4A4A52"/>
                </a:solidFill>
                <a:latin typeface="Rubik"/>
                <a:ea typeface="Rubik"/>
                <a:cs typeface="Rubik"/>
                <a:sym typeface="Rubik"/>
              </a:endParaRPr>
            </a:p>
          </p:txBody>
        </p:sp>
        <p:sp>
          <p:nvSpPr>
            <p:cNvPr id="72" name="Google Shape;72;p13"/>
            <p:cNvSpPr txBox="1"/>
            <p:nvPr/>
          </p:nvSpPr>
          <p:spPr>
            <a:xfrm>
              <a:off x="450016" y="3735121"/>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+62 361-876-5432</a:t>
              </a:r>
              <a:endParaRPr lang="en-US" sz="1100">
                <a:solidFill>
                  <a:srgbClr val="4A4A52"/>
                </a:solidFill>
                <a:latin typeface="Rubik"/>
                <a:ea typeface="Rubik"/>
                <a:cs typeface="Rubik"/>
                <a:sym typeface="Rubik"/>
              </a:endParaRPr>
            </a:p>
          </p:txBody>
        </p:sp>
      </p:grpSp>
      <p:grpSp>
        <p:nvGrpSpPr>
          <p:cNvPr id="73" name="Google Shape;73;p13"/>
          <p:cNvGrpSpPr/>
          <p:nvPr/>
        </p:nvGrpSpPr>
        <p:grpSpPr>
          <a:xfrm>
            <a:off x="435248" y="4697277"/>
            <a:ext cx="2082600" cy="401915"/>
            <a:chOff x="450016" y="3469731"/>
            <a:chExt cx="2082600" cy="401915"/>
          </a:xfrm>
        </p:grpSpPr>
        <p:sp>
          <p:nvSpPr>
            <p:cNvPr id="74" name="Google Shape;74;p13"/>
            <p:cNvSpPr txBox="1"/>
            <p:nvPr/>
          </p:nvSpPr>
          <p:spPr>
            <a:xfrm>
              <a:off x="450016" y="3469731"/>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Email:</a:t>
              </a:r>
              <a:endParaRPr sz="1100" b="1">
                <a:solidFill>
                  <a:srgbClr val="4A4A52"/>
                </a:solidFill>
                <a:latin typeface="Rubik"/>
                <a:ea typeface="Rubik"/>
                <a:cs typeface="Rubik"/>
                <a:sym typeface="Rubik"/>
              </a:endParaRPr>
            </a:p>
          </p:txBody>
        </p:sp>
        <p:sp>
          <p:nvSpPr>
            <p:cNvPr id="75" name="Google Shape;75;p13"/>
            <p:cNvSpPr txBox="1"/>
            <p:nvPr/>
          </p:nvSpPr>
          <p:spPr>
            <a:xfrm>
              <a:off x="450016" y="3669081"/>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madesurya.design@mail.id</a:t>
              </a:r>
              <a:endParaRPr lang="en-US" sz="1100">
                <a:solidFill>
                  <a:srgbClr val="4A4A52"/>
                </a:solidFill>
                <a:latin typeface="Rubik"/>
                <a:ea typeface="Rubik"/>
                <a:cs typeface="Rubik"/>
                <a:sym typeface="Rubik"/>
              </a:endParaRPr>
            </a:p>
          </p:txBody>
        </p:sp>
      </p:grpSp>
      <p:sp>
        <p:nvSpPr>
          <p:cNvPr id="76" name="Google Shape;76;p13"/>
          <p:cNvSpPr txBox="1"/>
          <p:nvPr/>
        </p:nvSpPr>
        <p:spPr>
          <a:xfrm>
            <a:off x="435248" y="5536240"/>
            <a:ext cx="20826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800" b="1">
                <a:solidFill>
                  <a:srgbClr val="4A4A52"/>
                </a:solidFill>
                <a:latin typeface="Rubik"/>
                <a:ea typeface="Rubik"/>
                <a:cs typeface="Rubik"/>
                <a:sym typeface="Rubik"/>
              </a:rPr>
              <a:t>EDUCATION</a:t>
            </a:r>
            <a:endParaRPr sz="1800" b="1">
              <a:solidFill>
                <a:srgbClr val="4A4A52"/>
              </a:solidFill>
              <a:latin typeface="Rubik"/>
              <a:ea typeface="Rubik"/>
              <a:cs typeface="Rubik"/>
              <a:sym typeface="Rubik"/>
            </a:endParaRPr>
          </a:p>
        </p:txBody>
      </p:sp>
      <p:sp>
        <p:nvSpPr>
          <p:cNvPr id="77" name="Google Shape;77;p13"/>
          <p:cNvSpPr txBox="1"/>
          <p:nvPr/>
        </p:nvSpPr>
        <p:spPr>
          <a:xfrm>
            <a:off x="435248" y="6032659"/>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Bachelor of Fine Arts </a:t>
            </a:r>
            <a:endParaRPr sz="1100" b="1">
              <a:solidFill>
                <a:srgbClr val="4A4A52"/>
              </a:solidFill>
              <a:latin typeface="Rubik"/>
              <a:ea typeface="Rubik"/>
              <a:cs typeface="Rubik"/>
              <a:sym typeface="Rubik"/>
            </a:endParaRPr>
          </a:p>
        </p:txBody>
      </p:sp>
      <p:grpSp>
        <p:nvGrpSpPr>
          <p:cNvPr id="78" name="Google Shape;78;p13"/>
          <p:cNvGrpSpPr/>
          <p:nvPr/>
        </p:nvGrpSpPr>
        <p:grpSpPr>
          <a:xfrm>
            <a:off x="450016" y="6438458"/>
            <a:ext cx="2082600" cy="869665"/>
            <a:chOff x="450016" y="6438458"/>
            <a:chExt cx="2082600" cy="869665"/>
          </a:xfrm>
        </p:grpSpPr>
        <p:sp>
          <p:nvSpPr>
            <p:cNvPr id="79" name="Google Shape;79;p13"/>
            <p:cNvSpPr txBox="1"/>
            <p:nvPr/>
          </p:nvSpPr>
          <p:spPr>
            <a:xfrm>
              <a:off x="450016" y="6438458"/>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in Graphic Design</a:t>
              </a:r>
              <a:endParaRPr sz="1100">
                <a:solidFill>
                  <a:srgbClr val="4A4A52"/>
                </a:solidFill>
                <a:latin typeface="Rubik"/>
                <a:ea typeface="Rubik"/>
                <a:cs typeface="Rubik"/>
                <a:sym typeface="Rubik"/>
              </a:endParaRPr>
            </a:p>
          </p:txBody>
        </p:sp>
        <p:sp>
          <p:nvSpPr>
            <p:cNvPr id="80" name="Google Shape;80;p13"/>
            <p:cNvSpPr txBox="1"/>
            <p:nvPr/>
          </p:nvSpPr>
          <p:spPr>
            <a:xfrm>
              <a:off x="450016" y="6641516"/>
              <a:ext cx="2082600" cy="40513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Bali School of Design, Denpasar, Bali</a:t>
              </a:r>
              <a:endParaRPr lang="en-US" sz="1100">
                <a:solidFill>
                  <a:srgbClr val="4A4A52"/>
                </a:solidFill>
                <a:latin typeface="Rubik"/>
                <a:ea typeface="Rubik"/>
                <a:cs typeface="Rubik"/>
                <a:sym typeface="Rubik"/>
              </a:endParaRPr>
            </a:p>
          </p:txBody>
        </p:sp>
        <p:sp>
          <p:nvSpPr>
            <p:cNvPr id="81" name="Google Shape;81;p13"/>
            <p:cNvSpPr txBox="1"/>
            <p:nvPr/>
          </p:nvSpPr>
          <p:spPr>
            <a:xfrm>
              <a:off x="450016" y="7105558"/>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Graduated: May 2022</a:t>
              </a:r>
              <a:endParaRPr lang="en-US" sz="1100">
                <a:solidFill>
                  <a:srgbClr val="4A4A52"/>
                </a:solidFill>
                <a:latin typeface="Rubik"/>
                <a:ea typeface="Rubik"/>
                <a:cs typeface="Rubik"/>
                <a:sym typeface="Rubik"/>
              </a:endParaRPr>
            </a:p>
          </p:txBody>
        </p:sp>
      </p:grpSp>
      <p:grpSp>
        <p:nvGrpSpPr>
          <p:cNvPr id="82" name="Google Shape;82;p13"/>
          <p:cNvGrpSpPr/>
          <p:nvPr/>
        </p:nvGrpSpPr>
        <p:grpSpPr>
          <a:xfrm>
            <a:off x="435248" y="7551989"/>
            <a:ext cx="2097368" cy="913101"/>
            <a:chOff x="435248" y="7551989"/>
            <a:chExt cx="2097368" cy="913101"/>
          </a:xfrm>
        </p:grpSpPr>
        <p:sp>
          <p:nvSpPr>
            <p:cNvPr id="83" name="Google Shape;83;p13"/>
            <p:cNvSpPr txBox="1"/>
            <p:nvPr/>
          </p:nvSpPr>
          <p:spPr>
            <a:xfrm>
              <a:off x="435248" y="7551989"/>
              <a:ext cx="20826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800" b="1">
                  <a:solidFill>
                    <a:srgbClr val="4A4A52"/>
                  </a:solidFill>
                  <a:latin typeface="Rubik"/>
                  <a:ea typeface="Rubik"/>
                  <a:cs typeface="Rubik"/>
                  <a:sym typeface="Rubik"/>
                </a:rPr>
                <a:t>PORTFOLIO</a:t>
              </a:r>
              <a:endParaRPr sz="1800" b="1">
                <a:solidFill>
                  <a:srgbClr val="4A4A52"/>
                </a:solidFill>
                <a:latin typeface="Rubik"/>
                <a:ea typeface="Rubik"/>
                <a:cs typeface="Rubik"/>
                <a:sym typeface="Rubik"/>
              </a:endParaRPr>
            </a:p>
          </p:txBody>
        </p:sp>
        <p:grpSp>
          <p:nvGrpSpPr>
            <p:cNvPr id="84" name="Google Shape;84;p13"/>
            <p:cNvGrpSpPr/>
            <p:nvPr/>
          </p:nvGrpSpPr>
          <p:grpSpPr>
            <a:xfrm>
              <a:off x="435248" y="8063175"/>
              <a:ext cx="2097368" cy="401915"/>
              <a:chOff x="435248" y="8063175"/>
              <a:chExt cx="2097368" cy="401915"/>
            </a:xfrm>
          </p:grpSpPr>
          <p:sp>
            <p:nvSpPr>
              <p:cNvPr id="85" name="Google Shape;85;p13"/>
              <p:cNvSpPr txBox="1"/>
              <p:nvPr/>
            </p:nvSpPr>
            <p:spPr>
              <a:xfrm>
                <a:off x="435248" y="8063175"/>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Link to online portfolio: </a:t>
                </a:r>
                <a:endParaRPr sz="1100" b="1">
                  <a:solidFill>
                    <a:srgbClr val="4A4A52"/>
                  </a:solidFill>
                  <a:latin typeface="Rubik"/>
                  <a:ea typeface="Rubik"/>
                  <a:cs typeface="Rubik"/>
                  <a:sym typeface="Rubik"/>
                </a:endParaRPr>
              </a:p>
            </p:txBody>
          </p:sp>
          <p:sp>
            <p:nvSpPr>
              <p:cNvPr id="86" name="Google Shape;86;p13"/>
              <p:cNvSpPr txBox="1"/>
              <p:nvPr/>
            </p:nvSpPr>
            <p:spPr>
              <a:xfrm>
                <a:off x="450016" y="8262525"/>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www.madesuryaportfolio.com</a:t>
                </a:r>
                <a:endParaRPr lang="en-US" sz="1100">
                  <a:solidFill>
                    <a:srgbClr val="4A4A52"/>
                  </a:solidFill>
                  <a:latin typeface="Rubik"/>
                  <a:ea typeface="Rubik"/>
                  <a:cs typeface="Rubik"/>
                  <a:sym typeface="Rubik"/>
                </a:endParaRPr>
              </a:p>
            </p:txBody>
          </p:sp>
        </p:grpSp>
      </p:grpSp>
      <p:grpSp>
        <p:nvGrpSpPr>
          <p:cNvPr id="87" name="Google Shape;87;p13"/>
          <p:cNvGrpSpPr/>
          <p:nvPr/>
        </p:nvGrpSpPr>
        <p:grpSpPr>
          <a:xfrm>
            <a:off x="435248" y="8978929"/>
            <a:ext cx="2082600" cy="687770"/>
            <a:chOff x="435248" y="7551989"/>
            <a:chExt cx="2082600" cy="687770"/>
          </a:xfrm>
        </p:grpSpPr>
        <p:sp>
          <p:nvSpPr>
            <p:cNvPr id="88" name="Google Shape;88;p13"/>
            <p:cNvSpPr txBox="1"/>
            <p:nvPr/>
          </p:nvSpPr>
          <p:spPr>
            <a:xfrm>
              <a:off x="435248" y="7551989"/>
              <a:ext cx="20826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800" b="1">
                  <a:solidFill>
                    <a:srgbClr val="4A4A52"/>
                  </a:solidFill>
                  <a:latin typeface="Rubik"/>
                  <a:ea typeface="Rubik"/>
                  <a:cs typeface="Rubik"/>
                  <a:sym typeface="Rubik"/>
                </a:rPr>
                <a:t>REFERENCES</a:t>
              </a:r>
              <a:endParaRPr sz="1800" b="1">
                <a:solidFill>
                  <a:srgbClr val="4A4A52"/>
                </a:solidFill>
                <a:latin typeface="Rubik"/>
                <a:ea typeface="Rubik"/>
                <a:cs typeface="Rubik"/>
                <a:sym typeface="Rubik"/>
              </a:endParaRPr>
            </a:p>
          </p:txBody>
        </p:sp>
        <p:sp>
          <p:nvSpPr>
            <p:cNvPr id="89" name="Google Shape;89;p13"/>
            <p:cNvSpPr txBox="1"/>
            <p:nvPr/>
          </p:nvSpPr>
          <p:spPr>
            <a:xfrm>
              <a:off x="435248" y="8070559"/>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Available upon request.</a:t>
              </a:r>
              <a:endParaRPr sz="1100">
                <a:solidFill>
                  <a:srgbClr val="4A4A52"/>
                </a:solidFill>
                <a:latin typeface="Rubik"/>
                <a:ea typeface="Rubik"/>
                <a:cs typeface="Rubik"/>
                <a:sym typeface="Rubik"/>
              </a:endParaRPr>
            </a:p>
          </p:txBody>
        </p:sp>
      </p:grpSp>
      <p:grpSp>
        <p:nvGrpSpPr>
          <p:cNvPr id="90" name="Google Shape;90;p13"/>
          <p:cNvGrpSpPr/>
          <p:nvPr/>
        </p:nvGrpSpPr>
        <p:grpSpPr>
          <a:xfrm>
            <a:off x="3117550" y="4802037"/>
            <a:ext cx="4140725" cy="2211884"/>
            <a:chOff x="3117550" y="4802037"/>
            <a:chExt cx="4140725" cy="2211884"/>
          </a:xfrm>
        </p:grpSpPr>
        <p:sp>
          <p:nvSpPr>
            <p:cNvPr id="91" name="Google Shape;91;p13"/>
            <p:cNvSpPr txBox="1"/>
            <p:nvPr/>
          </p:nvSpPr>
          <p:spPr>
            <a:xfrm>
              <a:off x="3137017" y="4802037"/>
              <a:ext cx="4121176"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800" b="1">
                  <a:solidFill>
                    <a:srgbClr val="4A4A52"/>
                  </a:solidFill>
                  <a:latin typeface="Rubik"/>
                  <a:ea typeface="Rubik"/>
                  <a:cs typeface="Rubik"/>
                  <a:sym typeface="Rubik"/>
                </a:rPr>
                <a:t>SKILLS</a:t>
              </a:r>
              <a:endParaRPr sz="1800" b="1">
                <a:solidFill>
                  <a:srgbClr val="4A4A52"/>
                </a:solidFill>
                <a:latin typeface="Rubik"/>
                <a:ea typeface="Rubik"/>
                <a:cs typeface="Rubik"/>
                <a:sym typeface="Rubik"/>
              </a:endParaRPr>
            </a:p>
          </p:txBody>
        </p:sp>
        <p:cxnSp>
          <p:nvCxnSpPr>
            <p:cNvPr id="92" name="Google Shape;92;p13"/>
            <p:cNvCxnSpPr/>
            <p:nvPr/>
          </p:nvCxnSpPr>
          <p:spPr>
            <a:xfrm>
              <a:off x="3166677" y="5290275"/>
              <a:ext cx="0" cy="1633200"/>
            </a:xfrm>
            <a:prstGeom prst="straightConnector1">
              <a:avLst/>
            </a:prstGeom>
            <a:noFill/>
            <a:ln w="19050" cap="flat" cmpd="sng">
              <a:solidFill>
                <a:srgbClr val="4A4A54"/>
              </a:solidFill>
              <a:prstDash val="solid"/>
              <a:round/>
              <a:headEnd type="none" w="med" len="med"/>
              <a:tailEnd type="none" w="med" len="med"/>
            </a:ln>
          </p:spPr>
        </p:cxnSp>
        <p:grpSp>
          <p:nvGrpSpPr>
            <p:cNvPr id="93" name="Google Shape;93;p13"/>
            <p:cNvGrpSpPr/>
            <p:nvPr/>
          </p:nvGrpSpPr>
          <p:grpSpPr>
            <a:xfrm>
              <a:off x="3117550" y="5234473"/>
              <a:ext cx="4140632" cy="372600"/>
              <a:chOff x="3117550" y="5234473"/>
              <a:chExt cx="4140632" cy="372600"/>
            </a:xfrm>
          </p:grpSpPr>
          <p:sp>
            <p:nvSpPr>
              <p:cNvPr id="94" name="Google Shape;94;p13"/>
              <p:cNvSpPr txBox="1"/>
              <p:nvPr/>
            </p:nvSpPr>
            <p:spPr>
              <a:xfrm>
                <a:off x="3462975" y="5234473"/>
                <a:ext cx="3795207" cy="3726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Proficient in Adobe Creative Suite (Photoshop, Illustrator, InDesign)</a:t>
                </a:r>
                <a:endParaRPr sz="1100">
                  <a:solidFill>
                    <a:srgbClr val="4A4A52"/>
                  </a:solidFill>
                  <a:latin typeface="Rubik"/>
                  <a:ea typeface="Rubik"/>
                  <a:cs typeface="Rubik"/>
                  <a:sym typeface="Rubik"/>
                </a:endParaRPr>
              </a:p>
            </p:txBody>
          </p:sp>
          <p:sp>
            <p:nvSpPr>
              <p:cNvPr id="95" name="Google Shape;95;p13"/>
              <p:cNvSpPr/>
              <p:nvPr/>
            </p:nvSpPr>
            <p:spPr>
              <a:xfrm>
                <a:off x="3117550" y="5260720"/>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nvGrpSpPr>
            <p:cNvPr id="96" name="Google Shape;96;p13"/>
            <p:cNvGrpSpPr/>
            <p:nvPr/>
          </p:nvGrpSpPr>
          <p:grpSpPr>
            <a:xfrm>
              <a:off x="3117550" y="5632698"/>
              <a:ext cx="4140725" cy="372600"/>
              <a:chOff x="3117550" y="5632698"/>
              <a:chExt cx="4140725" cy="372600"/>
            </a:xfrm>
          </p:grpSpPr>
          <p:sp>
            <p:nvSpPr>
              <p:cNvPr id="97" name="Google Shape;97;p13"/>
              <p:cNvSpPr txBox="1"/>
              <p:nvPr/>
            </p:nvSpPr>
            <p:spPr>
              <a:xfrm>
                <a:off x="3462975" y="5632698"/>
                <a:ext cx="3795300" cy="3726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Strong understanding of typography, color theory, and layout design</a:t>
                </a:r>
                <a:endParaRPr sz="1100">
                  <a:solidFill>
                    <a:srgbClr val="4A4A52"/>
                  </a:solidFill>
                  <a:latin typeface="Rubik"/>
                  <a:ea typeface="Rubik"/>
                  <a:cs typeface="Rubik"/>
                  <a:sym typeface="Rubik"/>
                </a:endParaRPr>
              </a:p>
            </p:txBody>
          </p:sp>
          <p:sp>
            <p:nvSpPr>
              <p:cNvPr id="98" name="Google Shape;98;p13"/>
              <p:cNvSpPr/>
              <p:nvPr/>
            </p:nvSpPr>
            <p:spPr>
              <a:xfrm>
                <a:off x="3117550" y="5667100"/>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nvGrpSpPr>
            <p:cNvPr id="99" name="Google Shape;99;p13"/>
            <p:cNvGrpSpPr/>
            <p:nvPr/>
          </p:nvGrpSpPr>
          <p:grpSpPr>
            <a:xfrm>
              <a:off x="3117550" y="6030923"/>
              <a:ext cx="4140725" cy="372600"/>
              <a:chOff x="3117550" y="6030923"/>
              <a:chExt cx="4140725" cy="372600"/>
            </a:xfrm>
          </p:grpSpPr>
          <p:sp>
            <p:nvSpPr>
              <p:cNvPr id="100" name="Google Shape;100;p13"/>
              <p:cNvSpPr txBox="1"/>
              <p:nvPr/>
            </p:nvSpPr>
            <p:spPr>
              <a:xfrm>
                <a:off x="3462975" y="6030923"/>
                <a:ext cx="3795300" cy="3726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Ability to conceptualize and execute innovative design solutions</a:t>
                </a:r>
                <a:endParaRPr sz="1100">
                  <a:solidFill>
                    <a:srgbClr val="4A4A52"/>
                  </a:solidFill>
                  <a:latin typeface="Rubik"/>
                  <a:ea typeface="Rubik"/>
                  <a:cs typeface="Rubik"/>
                  <a:sym typeface="Rubik"/>
                </a:endParaRPr>
              </a:p>
            </p:txBody>
          </p:sp>
          <p:sp>
            <p:nvSpPr>
              <p:cNvPr id="101" name="Google Shape;101;p13"/>
              <p:cNvSpPr/>
              <p:nvPr/>
            </p:nvSpPr>
            <p:spPr>
              <a:xfrm>
                <a:off x="3117550" y="6068050"/>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nvGrpSpPr>
            <p:cNvPr id="102" name="Google Shape;102;p13"/>
            <p:cNvGrpSpPr/>
            <p:nvPr/>
          </p:nvGrpSpPr>
          <p:grpSpPr>
            <a:xfrm>
              <a:off x="3117550" y="6446496"/>
              <a:ext cx="4140725" cy="372600"/>
              <a:chOff x="3117550" y="6446496"/>
              <a:chExt cx="4140725" cy="372600"/>
            </a:xfrm>
          </p:grpSpPr>
          <p:sp>
            <p:nvSpPr>
              <p:cNvPr id="103" name="Google Shape;103;p13"/>
              <p:cNvSpPr txBox="1"/>
              <p:nvPr/>
            </p:nvSpPr>
            <p:spPr>
              <a:xfrm>
                <a:off x="3462975" y="6446496"/>
                <a:ext cx="3795300" cy="3726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Experience in branding, logo design, and marketing materials</a:t>
                </a:r>
                <a:endParaRPr sz="1100">
                  <a:solidFill>
                    <a:srgbClr val="4A4A52"/>
                  </a:solidFill>
                  <a:latin typeface="Rubik"/>
                  <a:ea typeface="Rubik"/>
                  <a:cs typeface="Rubik"/>
                  <a:sym typeface="Rubik"/>
                </a:endParaRPr>
              </a:p>
            </p:txBody>
          </p:sp>
          <p:sp>
            <p:nvSpPr>
              <p:cNvPr id="104" name="Google Shape;104;p13"/>
              <p:cNvSpPr/>
              <p:nvPr/>
            </p:nvSpPr>
            <p:spPr>
              <a:xfrm>
                <a:off x="3117550" y="6485425"/>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nvGrpSpPr>
            <p:cNvPr id="105" name="Google Shape;105;p13"/>
            <p:cNvGrpSpPr/>
            <p:nvPr/>
          </p:nvGrpSpPr>
          <p:grpSpPr>
            <a:xfrm>
              <a:off x="3117550" y="6844721"/>
              <a:ext cx="4140725" cy="169200"/>
              <a:chOff x="3117550" y="6844721"/>
              <a:chExt cx="4140725" cy="169200"/>
            </a:xfrm>
          </p:grpSpPr>
          <p:sp>
            <p:nvSpPr>
              <p:cNvPr id="106" name="Google Shape;106;p13"/>
              <p:cNvSpPr txBox="1"/>
              <p:nvPr/>
            </p:nvSpPr>
            <p:spPr>
              <a:xfrm>
                <a:off x="3462975" y="6844721"/>
                <a:ext cx="37953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Knowledge of print and digital design best practices</a:t>
                </a:r>
                <a:endParaRPr sz="1100">
                  <a:solidFill>
                    <a:srgbClr val="4A4A52"/>
                  </a:solidFill>
                  <a:latin typeface="Rubik"/>
                  <a:ea typeface="Rubik"/>
                  <a:cs typeface="Rubik"/>
                  <a:sym typeface="Rubik"/>
                </a:endParaRPr>
              </a:p>
            </p:txBody>
          </p:sp>
          <p:sp>
            <p:nvSpPr>
              <p:cNvPr id="107" name="Google Shape;107;p13"/>
              <p:cNvSpPr/>
              <p:nvPr/>
            </p:nvSpPr>
            <p:spPr>
              <a:xfrm>
                <a:off x="3117550" y="6880125"/>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grpSp>
        <p:nvGrpSpPr>
          <p:cNvPr id="108" name="Google Shape;108;p13"/>
          <p:cNvGrpSpPr/>
          <p:nvPr/>
        </p:nvGrpSpPr>
        <p:grpSpPr>
          <a:xfrm>
            <a:off x="3117550" y="7552099"/>
            <a:ext cx="4140835" cy="2125072"/>
            <a:chOff x="3117550" y="7552099"/>
            <a:chExt cx="4140835" cy="2125072"/>
          </a:xfrm>
        </p:grpSpPr>
        <p:grpSp>
          <p:nvGrpSpPr>
            <p:cNvPr id="109" name="Google Shape;109;p13"/>
            <p:cNvGrpSpPr/>
            <p:nvPr/>
          </p:nvGrpSpPr>
          <p:grpSpPr>
            <a:xfrm>
              <a:off x="3137020" y="7552099"/>
              <a:ext cx="3540113" cy="913101"/>
              <a:chOff x="435248" y="7551989"/>
              <a:chExt cx="2088809" cy="913101"/>
            </a:xfrm>
          </p:grpSpPr>
          <p:sp>
            <p:nvSpPr>
              <p:cNvPr id="110" name="Google Shape;110;p13"/>
              <p:cNvSpPr txBox="1"/>
              <p:nvPr/>
            </p:nvSpPr>
            <p:spPr>
              <a:xfrm>
                <a:off x="435248" y="7551989"/>
                <a:ext cx="20826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800" b="1">
                    <a:solidFill>
                      <a:srgbClr val="4A4A52"/>
                    </a:solidFill>
                    <a:latin typeface="Rubik"/>
                    <a:ea typeface="Rubik"/>
                    <a:cs typeface="Rubik"/>
                    <a:sym typeface="Rubik"/>
                  </a:rPr>
                  <a:t>EXPERIENCE</a:t>
                </a:r>
                <a:endParaRPr sz="1800" b="1">
                  <a:solidFill>
                    <a:srgbClr val="4A4A52"/>
                  </a:solidFill>
                  <a:latin typeface="Rubik"/>
                  <a:ea typeface="Rubik"/>
                  <a:cs typeface="Rubik"/>
                  <a:sym typeface="Rubik"/>
                </a:endParaRPr>
              </a:p>
            </p:txBody>
          </p:sp>
          <p:grpSp>
            <p:nvGrpSpPr>
              <p:cNvPr id="111" name="Google Shape;111;p13"/>
              <p:cNvGrpSpPr/>
              <p:nvPr/>
            </p:nvGrpSpPr>
            <p:grpSpPr>
              <a:xfrm>
                <a:off x="435248" y="8063175"/>
                <a:ext cx="2088809" cy="401915"/>
                <a:chOff x="435248" y="8063175"/>
                <a:chExt cx="2088809" cy="401915"/>
              </a:xfrm>
            </p:grpSpPr>
            <p:sp>
              <p:nvSpPr>
                <p:cNvPr id="112" name="Google Shape;112;p13"/>
                <p:cNvSpPr txBox="1"/>
                <p:nvPr/>
              </p:nvSpPr>
              <p:spPr>
                <a:xfrm>
                  <a:off x="435248" y="8063175"/>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GRAPHIC DESIGNER  </a:t>
                  </a:r>
                  <a:r>
                    <a:rPr lang="en-US" sz="1100">
                      <a:solidFill>
                        <a:srgbClr val="4A4A52"/>
                      </a:solidFill>
                      <a:latin typeface="Rubik"/>
                      <a:ea typeface="Rubik"/>
                      <a:cs typeface="Rubik"/>
                      <a:sym typeface="Rubik"/>
                    </a:rPr>
                    <a:t>Bali Creative Studio, Denpasar</a:t>
                  </a:r>
                  <a:endParaRPr lang="en-US" sz="1100">
                    <a:solidFill>
                      <a:srgbClr val="4A4A52"/>
                    </a:solidFill>
                    <a:latin typeface="Rubik"/>
                    <a:ea typeface="Rubik"/>
                    <a:cs typeface="Rubik"/>
                    <a:sym typeface="Rubik"/>
                  </a:endParaRPr>
                </a:p>
              </p:txBody>
            </p:sp>
            <p:sp>
              <p:nvSpPr>
                <p:cNvPr id="113" name="Google Shape;113;p13"/>
                <p:cNvSpPr txBox="1"/>
                <p:nvPr/>
              </p:nvSpPr>
              <p:spPr>
                <a:xfrm>
                  <a:off x="441457" y="8262525"/>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January 2023 - Present</a:t>
                  </a:r>
                  <a:endParaRPr lang="en-US" sz="1100">
                    <a:solidFill>
                      <a:srgbClr val="4A4A52"/>
                    </a:solidFill>
                    <a:latin typeface="Rubik"/>
                    <a:ea typeface="Rubik"/>
                    <a:cs typeface="Rubik"/>
                    <a:sym typeface="Rubik"/>
                  </a:endParaRPr>
                </a:p>
              </p:txBody>
            </p:sp>
          </p:grpSp>
        </p:grpSp>
        <p:cxnSp>
          <p:nvCxnSpPr>
            <p:cNvPr id="114" name="Google Shape;114;p13"/>
            <p:cNvCxnSpPr/>
            <p:nvPr/>
          </p:nvCxnSpPr>
          <p:spPr>
            <a:xfrm>
              <a:off x="3166677" y="8717118"/>
              <a:ext cx="0" cy="639000"/>
            </a:xfrm>
            <a:prstGeom prst="straightConnector1">
              <a:avLst/>
            </a:prstGeom>
            <a:noFill/>
            <a:ln w="19050" cap="flat" cmpd="sng">
              <a:solidFill>
                <a:srgbClr val="4A4A54"/>
              </a:solidFill>
              <a:prstDash val="solid"/>
              <a:round/>
              <a:headEnd type="none" w="med" len="med"/>
              <a:tailEnd type="none" w="med" len="med"/>
            </a:ln>
          </p:spPr>
        </p:cxnSp>
        <p:grpSp>
          <p:nvGrpSpPr>
            <p:cNvPr id="115" name="Google Shape;115;p13"/>
            <p:cNvGrpSpPr/>
            <p:nvPr/>
          </p:nvGrpSpPr>
          <p:grpSpPr>
            <a:xfrm>
              <a:off x="3117550" y="8661316"/>
              <a:ext cx="4140835" cy="640080"/>
              <a:chOff x="3117550" y="8661316"/>
              <a:chExt cx="4140835" cy="640080"/>
            </a:xfrm>
          </p:grpSpPr>
          <p:sp>
            <p:nvSpPr>
              <p:cNvPr id="116" name="Google Shape;116;p13"/>
              <p:cNvSpPr txBox="1"/>
              <p:nvPr/>
            </p:nvSpPr>
            <p:spPr>
              <a:xfrm>
                <a:off x="3462990" y="8661316"/>
                <a:ext cx="3795395" cy="640080"/>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Collaborated with clients to conceptualize and create custom designs for branding, marketing collateral, and digital assets.</a:t>
                </a:r>
                <a:endParaRPr lang="en-US" sz="1100">
                  <a:solidFill>
                    <a:srgbClr val="4A4A52"/>
                  </a:solidFill>
                  <a:latin typeface="Rubik"/>
                  <a:ea typeface="Rubik"/>
                  <a:cs typeface="Rubik"/>
                  <a:sym typeface="Rubik"/>
                </a:endParaRPr>
              </a:p>
            </p:txBody>
          </p:sp>
          <p:sp>
            <p:nvSpPr>
              <p:cNvPr id="117" name="Google Shape;117;p13"/>
              <p:cNvSpPr/>
              <p:nvPr/>
            </p:nvSpPr>
            <p:spPr>
              <a:xfrm>
                <a:off x="3117550" y="8687563"/>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nvGrpSpPr>
            <p:cNvPr id="118" name="Google Shape;118;p13"/>
            <p:cNvGrpSpPr/>
            <p:nvPr/>
          </p:nvGrpSpPr>
          <p:grpSpPr>
            <a:xfrm>
              <a:off x="3117550" y="9272041"/>
              <a:ext cx="4140725" cy="405130"/>
              <a:chOff x="3117550" y="9272041"/>
              <a:chExt cx="4140725" cy="405130"/>
            </a:xfrm>
          </p:grpSpPr>
          <p:sp>
            <p:nvSpPr>
              <p:cNvPr id="119" name="Google Shape;119;p13"/>
              <p:cNvSpPr/>
              <p:nvPr/>
            </p:nvSpPr>
            <p:spPr>
              <a:xfrm>
                <a:off x="3117550" y="9301493"/>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120" name="Google Shape;120;p13"/>
              <p:cNvSpPr txBox="1"/>
              <p:nvPr/>
            </p:nvSpPr>
            <p:spPr>
              <a:xfrm>
                <a:off x="3462975" y="9272041"/>
                <a:ext cx="3795300" cy="40513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Produced engaging visual content for social media, websites, and email campaigns.</a:t>
                </a:r>
                <a:endParaRPr lang="en-US" sz="1100">
                  <a:solidFill>
                    <a:srgbClr val="4A4A52"/>
                  </a:solidFill>
                  <a:latin typeface="Rubik"/>
                  <a:ea typeface="Rubik"/>
                  <a:cs typeface="Rubik"/>
                  <a:sym typeface="Rubik"/>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24" name="Shape 124"/>
        <p:cNvGrpSpPr/>
        <p:nvPr/>
      </p:nvGrpSpPr>
      <p:grpSpPr>
        <a:xfrm>
          <a:off x="0" y="0"/>
          <a:ext cx="0" cy="0"/>
          <a:chOff x="0" y="0"/>
          <a:chExt cx="0" cy="0"/>
        </a:xfrm>
      </p:grpSpPr>
      <p:sp>
        <p:nvSpPr>
          <p:cNvPr id="125" name="Google Shape;125;p14"/>
          <p:cNvSpPr/>
          <p:nvPr/>
        </p:nvSpPr>
        <p:spPr>
          <a:xfrm>
            <a:off x="0" y="-100"/>
            <a:ext cx="2634600" cy="10692000"/>
          </a:xfrm>
          <a:prstGeom prst="rect">
            <a:avLst/>
          </a:prstGeom>
          <a:solidFill>
            <a:srgbClr val="E6E6E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126" name="Google Shape;126;p14"/>
          <p:cNvSpPr/>
          <p:nvPr/>
        </p:nvSpPr>
        <p:spPr>
          <a:xfrm>
            <a:off x="0" y="9800825"/>
            <a:ext cx="6195900" cy="900600"/>
          </a:xfrm>
          <a:prstGeom prst="rtTriangle">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nvGrpSpPr>
          <p:cNvPr id="127" name="Google Shape;127;p14"/>
          <p:cNvGrpSpPr/>
          <p:nvPr/>
        </p:nvGrpSpPr>
        <p:grpSpPr>
          <a:xfrm>
            <a:off x="0" y="25"/>
            <a:ext cx="7560000" cy="1812300"/>
            <a:chOff x="0" y="25"/>
            <a:chExt cx="7560000" cy="1812300"/>
          </a:xfrm>
        </p:grpSpPr>
        <p:sp>
          <p:nvSpPr>
            <p:cNvPr id="128" name="Google Shape;128;p14"/>
            <p:cNvSpPr/>
            <p:nvPr/>
          </p:nvSpPr>
          <p:spPr>
            <a:xfrm rot="10800000">
              <a:off x="5299500" y="29"/>
              <a:ext cx="2260500" cy="864300"/>
            </a:xfrm>
            <a:prstGeom prst="rtTriangle">
              <a:avLst/>
            </a:prstGeom>
            <a:solidFill>
              <a:srgbClr val="4A4A5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129" name="Google Shape;129;p14"/>
            <p:cNvSpPr/>
            <p:nvPr/>
          </p:nvSpPr>
          <p:spPr>
            <a:xfrm rot="10800000" flipH="1">
              <a:off x="0" y="25"/>
              <a:ext cx="7560000" cy="1812300"/>
            </a:xfrm>
            <a:prstGeom prst="rtTriangle">
              <a:avLst/>
            </a:prstGeom>
            <a:solidFill>
              <a:srgbClr val="DFD7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nvGrpSpPr>
          <p:cNvPr id="130" name="Google Shape;130;p14"/>
          <p:cNvGrpSpPr/>
          <p:nvPr/>
        </p:nvGrpSpPr>
        <p:grpSpPr>
          <a:xfrm>
            <a:off x="3122257" y="1331648"/>
            <a:ext cx="3292200" cy="736443"/>
            <a:chOff x="3122257" y="1331648"/>
            <a:chExt cx="3292200" cy="736443"/>
          </a:xfrm>
        </p:grpSpPr>
        <p:sp>
          <p:nvSpPr>
            <p:cNvPr id="131" name="Google Shape;131;p14"/>
            <p:cNvSpPr txBox="1"/>
            <p:nvPr/>
          </p:nvSpPr>
          <p:spPr>
            <a:xfrm>
              <a:off x="3122257" y="1331648"/>
              <a:ext cx="3292200" cy="43053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2800" b="1">
                  <a:solidFill>
                    <a:srgbClr val="4A4A52"/>
                  </a:solidFill>
                  <a:latin typeface="Rubik"/>
                  <a:ea typeface="Rubik"/>
                  <a:cs typeface="Rubik"/>
                  <a:sym typeface="Rubik"/>
                </a:rPr>
                <a:t>MADE SURYA</a:t>
              </a:r>
              <a:endParaRPr sz="2800" b="1">
                <a:solidFill>
                  <a:srgbClr val="4A4A52"/>
                </a:solidFill>
                <a:latin typeface="Rubik"/>
                <a:ea typeface="Rubik"/>
                <a:cs typeface="Rubik"/>
                <a:sym typeface="Rubik"/>
              </a:endParaRPr>
            </a:p>
          </p:txBody>
        </p:sp>
        <p:sp>
          <p:nvSpPr>
            <p:cNvPr id="132" name="Google Shape;132;p14"/>
            <p:cNvSpPr txBox="1"/>
            <p:nvPr/>
          </p:nvSpPr>
          <p:spPr>
            <a:xfrm>
              <a:off x="3122257" y="1852691"/>
              <a:ext cx="32922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4A4A52"/>
                  </a:solidFill>
                  <a:latin typeface="Rubik"/>
                  <a:ea typeface="Rubik"/>
                  <a:cs typeface="Rubik"/>
                  <a:sym typeface="Rubik"/>
                </a:rPr>
                <a:t>Graphic Designer </a:t>
              </a:r>
              <a:endParaRPr>
                <a:solidFill>
                  <a:srgbClr val="4A4A52"/>
                </a:solidFill>
                <a:latin typeface="Rubik"/>
                <a:ea typeface="Rubik"/>
                <a:cs typeface="Rubik"/>
                <a:sym typeface="Rubik"/>
              </a:endParaRPr>
            </a:p>
          </p:txBody>
        </p:sp>
      </p:grpSp>
      <p:pic>
        <p:nvPicPr>
          <p:cNvPr id="133" name="Google Shape;133;p14" descr="C:\Users\62878\Downloads\2024-05-2914.30.18-ezgif.com-webp-to-jpg-converter.jpg2024-05-2914.30.18-ezgif.com-webp-to-jpg-converter"/>
          <p:cNvPicPr preferRelativeResize="0"/>
          <p:nvPr/>
        </p:nvPicPr>
        <p:blipFill rotWithShape="1">
          <a:blip r:embed="rId1"/>
          <a:srcRect t="8" b="8"/>
          <a:stretch>
            <a:fillRect/>
          </a:stretch>
        </p:blipFill>
        <p:spPr>
          <a:xfrm>
            <a:off x="502875" y="810000"/>
            <a:ext cx="1709700" cy="1709700"/>
          </a:xfrm>
          <a:prstGeom prst="ellipse">
            <a:avLst/>
          </a:prstGeom>
          <a:noFill/>
          <a:ln>
            <a:noFill/>
          </a:ln>
        </p:spPr>
      </p:pic>
      <p:sp>
        <p:nvSpPr>
          <p:cNvPr id="134" name="Google Shape;134;p14"/>
          <p:cNvSpPr txBox="1"/>
          <p:nvPr/>
        </p:nvSpPr>
        <p:spPr>
          <a:xfrm>
            <a:off x="3137017" y="2993004"/>
            <a:ext cx="4121176"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800" b="1">
                <a:solidFill>
                  <a:srgbClr val="4A4A52"/>
                </a:solidFill>
                <a:latin typeface="Rubik"/>
                <a:ea typeface="Rubik"/>
                <a:cs typeface="Rubik"/>
                <a:sym typeface="Rubik"/>
              </a:rPr>
              <a:t>EXPERIENCE</a:t>
            </a:r>
            <a:endParaRPr sz="1800" b="1">
              <a:solidFill>
                <a:srgbClr val="4A4A52"/>
              </a:solidFill>
              <a:latin typeface="Rubik"/>
              <a:ea typeface="Rubik"/>
              <a:cs typeface="Rubik"/>
              <a:sym typeface="Rubik"/>
            </a:endParaRPr>
          </a:p>
        </p:txBody>
      </p:sp>
      <p:sp>
        <p:nvSpPr>
          <p:cNvPr id="135" name="Google Shape;135;p14"/>
          <p:cNvSpPr txBox="1"/>
          <p:nvPr/>
        </p:nvSpPr>
        <p:spPr>
          <a:xfrm>
            <a:off x="435248" y="2992990"/>
            <a:ext cx="20826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800" b="1">
                <a:solidFill>
                  <a:srgbClr val="4A4A52"/>
                </a:solidFill>
                <a:latin typeface="Rubik"/>
                <a:ea typeface="Rubik"/>
                <a:cs typeface="Rubik"/>
                <a:sym typeface="Rubik"/>
              </a:rPr>
              <a:t>CONTACT</a:t>
            </a:r>
            <a:endParaRPr sz="1800" b="1">
              <a:solidFill>
                <a:srgbClr val="4A4A52"/>
              </a:solidFill>
              <a:latin typeface="Rubik"/>
              <a:ea typeface="Rubik"/>
              <a:cs typeface="Rubik"/>
              <a:sym typeface="Rubik"/>
            </a:endParaRPr>
          </a:p>
        </p:txBody>
      </p:sp>
      <p:grpSp>
        <p:nvGrpSpPr>
          <p:cNvPr id="156" name="Google Shape;156;p14"/>
          <p:cNvGrpSpPr/>
          <p:nvPr/>
        </p:nvGrpSpPr>
        <p:grpSpPr>
          <a:xfrm>
            <a:off x="435248" y="8978929"/>
            <a:ext cx="2082600" cy="687770"/>
            <a:chOff x="435248" y="7551989"/>
            <a:chExt cx="2082600" cy="687770"/>
          </a:xfrm>
        </p:grpSpPr>
        <p:sp>
          <p:nvSpPr>
            <p:cNvPr id="157" name="Google Shape;157;p14"/>
            <p:cNvSpPr txBox="1"/>
            <p:nvPr/>
          </p:nvSpPr>
          <p:spPr>
            <a:xfrm>
              <a:off x="435248" y="7551989"/>
              <a:ext cx="20826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800" b="1">
                  <a:solidFill>
                    <a:srgbClr val="4A4A52"/>
                  </a:solidFill>
                  <a:latin typeface="Rubik"/>
                  <a:ea typeface="Rubik"/>
                  <a:cs typeface="Rubik"/>
                  <a:sym typeface="Rubik"/>
                </a:rPr>
                <a:t>REFERENCES</a:t>
              </a:r>
              <a:endParaRPr sz="1800" b="1">
                <a:solidFill>
                  <a:srgbClr val="4A4A52"/>
                </a:solidFill>
                <a:latin typeface="Rubik"/>
                <a:ea typeface="Rubik"/>
                <a:cs typeface="Rubik"/>
                <a:sym typeface="Rubik"/>
              </a:endParaRPr>
            </a:p>
          </p:txBody>
        </p:sp>
        <p:sp>
          <p:nvSpPr>
            <p:cNvPr id="158" name="Google Shape;158;p14"/>
            <p:cNvSpPr txBox="1"/>
            <p:nvPr/>
          </p:nvSpPr>
          <p:spPr>
            <a:xfrm>
              <a:off x="435248" y="8070559"/>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Available upon request.</a:t>
              </a:r>
              <a:endParaRPr sz="1100">
                <a:solidFill>
                  <a:srgbClr val="4A4A52"/>
                </a:solidFill>
                <a:latin typeface="Rubik"/>
                <a:ea typeface="Rubik"/>
                <a:cs typeface="Rubik"/>
                <a:sym typeface="Rubik"/>
              </a:endParaRPr>
            </a:p>
          </p:txBody>
        </p:sp>
      </p:grpSp>
      <p:grpSp>
        <p:nvGrpSpPr>
          <p:cNvPr id="159" name="Google Shape;159;p14"/>
          <p:cNvGrpSpPr/>
          <p:nvPr/>
        </p:nvGrpSpPr>
        <p:grpSpPr>
          <a:xfrm>
            <a:off x="3137020" y="3423400"/>
            <a:ext cx="4140840" cy="1826110"/>
            <a:chOff x="3137020" y="3423400"/>
            <a:chExt cx="4140840" cy="1826110"/>
          </a:xfrm>
        </p:grpSpPr>
        <p:grpSp>
          <p:nvGrpSpPr>
            <p:cNvPr id="160" name="Google Shape;160;p14"/>
            <p:cNvGrpSpPr/>
            <p:nvPr/>
          </p:nvGrpSpPr>
          <p:grpSpPr>
            <a:xfrm>
              <a:off x="3137025" y="4037770"/>
              <a:ext cx="4140835" cy="1211740"/>
              <a:chOff x="3137025" y="4037770"/>
              <a:chExt cx="4140835" cy="1211740"/>
            </a:xfrm>
          </p:grpSpPr>
          <p:cxnSp>
            <p:nvCxnSpPr>
              <p:cNvPr id="161" name="Google Shape;161;p14"/>
              <p:cNvCxnSpPr>
                <a:endCxn id="170" idx="2"/>
              </p:cNvCxnSpPr>
              <p:nvPr/>
            </p:nvCxnSpPr>
            <p:spPr>
              <a:xfrm flipH="1">
                <a:off x="3185517" y="4093572"/>
                <a:ext cx="635" cy="875665"/>
              </a:xfrm>
              <a:prstGeom prst="straightConnector1">
                <a:avLst/>
              </a:prstGeom>
              <a:noFill/>
              <a:ln w="19050" cap="flat" cmpd="sng">
                <a:solidFill>
                  <a:srgbClr val="4A4A54"/>
                </a:solidFill>
                <a:prstDash val="solid"/>
                <a:round/>
                <a:headEnd type="none" w="med" len="med"/>
                <a:tailEnd type="none" w="med" len="med"/>
              </a:ln>
            </p:spPr>
          </p:cxnSp>
          <p:grpSp>
            <p:nvGrpSpPr>
              <p:cNvPr id="162" name="Google Shape;162;p14"/>
              <p:cNvGrpSpPr/>
              <p:nvPr/>
            </p:nvGrpSpPr>
            <p:grpSpPr>
              <a:xfrm>
                <a:off x="3137025" y="4037770"/>
                <a:ext cx="4140835" cy="398780"/>
                <a:chOff x="3117550" y="5234473"/>
                <a:chExt cx="4140835" cy="398780"/>
              </a:xfrm>
            </p:grpSpPr>
            <p:sp>
              <p:nvSpPr>
                <p:cNvPr id="163" name="Google Shape;163;p14"/>
                <p:cNvSpPr txBox="1"/>
                <p:nvPr/>
              </p:nvSpPr>
              <p:spPr>
                <a:xfrm>
                  <a:off x="3462990" y="5234473"/>
                  <a:ext cx="3795395" cy="398780"/>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Assisted senior designers in creating design layouts and graphics for various projects.</a:t>
                  </a:r>
                  <a:endParaRPr lang="en-US" sz="1100">
                    <a:solidFill>
                      <a:srgbClr val="4A4A52"/>
                    </a:solidFill>
                    <a:latin typeface="Rubik"/>
                    <a:ea typeface="Rubik"/>
                    <a:cs typeface="Rubik"/>
                    <a:sym typeface="Rubik"/>
                  </a:endParaRPr>
                </a:p>
              </p:txBody>
            </p:sp>
            <p:sp>
              <p:nvSpPr>
                <p:cNvPr id="164" name="Google Shape;164;p14"/>
                <p:cNvSpPr/>
                <p:nvPr/>
              </p:nvSpPr>
              <p:spPr>
                <a:xfrm>
                  <a:off x="3117550" y="5260720"/>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nvGrpSpPr>
              <p:cNvPr id="165" name="Google Shape;165;p14"/>
              <p:cNvGrpSpPr/>
              <p:nvPr/>
            </p:nvGrpSpPr>
            <p:grpSpPr>
              <a:xfrm>
                <a:off x="3137025" y="4435995"/>
                <a:ext cx="4140835" cy="397510"/>
                <a:chOff x="3117550" y="5632698"/>
                <a:chExt cx="4140835" cy="397510"/>
              </a:xfrm>
            </p:grpSpPr>
            <p:sp>
              <p:nvSpPr>
                <p:cNvPr id="166" name="Google Shape;166;p14"/>
                <p:cNvSpPr txBox="1"/>
                <p:nvPr/>
              </p:nvSpPr>
              <p:spPr>
                <a:xfrm>
                  <a:off x="3462990" y="5632698"/>
                  <a:ext cx="3795395" cy="397510"/>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Conducted research on design trends and provided input on creative direction.</a:t>
                  </a:r>
                  <a:endParaRPr lang="en-US" sz="1100">
                    <a:solidFill>
                      <a:srgbClr val="4A4A52"/>
                    </a:solidFill>
                    <a:latin typeface="Rubik"/>
                    <a:ea typeface="Rubik"/>
                    <a:cs typeface="Rubik"/>
                    <a:sym typeface="Rubik"/>
                  </a:endParaRPr>
                </a:p>
              </p:txBody>
            </p:sp>
            <p:sp>
              <p:nvSpPr>
                <p:cNvPr id="167" name="Google Shape;167;p14"/>
                <p:cNvSpPr/>
                <p:nvPr/>
              </p:nvSpPr>
              <p:spPr>
                <a:xfrm>
                  <a:off x="3117550" y="5667100"/>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nvGrpSpPr>
              <p:cNvPr id="168" name="Google Shape;168;p14"/>
              <p:cNvGrpSpPr/>
              <p:nvPr/>
            </p:nvGrpSpPr>
            <p:grpSpPr>
              <a:xfrm>
                <a:off x="3137025" y="4834220"/>
                <a:ext cx="4140835" cy="415290"/>
                <a:chOff x="3117550" y="6030923"/>
                <a:chExt cx="4140835" cy="415290"/>
              </a:xfrm>
            </p:grpSpPr>
            <p:sp>
              <p:nvSpPr>
                <p:cNvPr id="169" name="Google Shape;169;p14"/>
                <p:cNvSpPr txBox="1"/>
                <p:nvPr/>
              </p:nvSpPr>
              <p:spPr>
                <a:xfrm>
                  <a:off x="3462990" y="6030923"/>
                  <a:ext cx="3795395" cy="415290"/>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Developed skills in Adobe Creative Suite and gained experience in a fast-paced design environment.</a:t>
                  </a:r>
                  <a:endParaRPr lang="en-US" sz="1100">
                    <a:solidFill>
                      <a:srgbClr val="4A4A52"/>
                    </a:solidFill>
                    <a:latin typeface="Rubik"/>
                    <a:ea typeface="Rubik"/>
                    <a:cs typeface="Rubik"/>
                    <a:sym typeface="Rubik"/>
                  </a:endParaRPr>
                </a:p>
              </p:txBody>
            </p:sp>
            <p:sp>
              <p:nvSpPr>
                <p:cNvPr id="170" name="Google Shape;170;p14"/>
                <p:cNvSpPr/>
                <p:nvPr/>
              </p:nvSpPr>
              <p:spPr>
                <a:xfrm>
                  <a:off x="3117550" y="6068050"/>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grpSp>
          <p:nvGrpSpPr>
            <p:cNvPr id="174" name="Google Shape;174;p14"/>
            <p:cNvGrpSpPr/>
            <p:nvPr/>
          </p:nvGrpSpPr>
          <p:grpSpPr>
            <a:xfrm>
              <a:off x="3137020" y="3423400"/>
              <a:ext cx="3540113" cy="401915"/>
              <a:chOff x="435248" y="8063175"/>
              <a:chExt cx="2088809" cy="401915"/>
            </a:xfrm>
          </p:grpSpPr>
          <p:sp>
            <p:nvSpPr>
              <p:cNvPr id="175" name="Google Shape;175;p14"/>
              <p:cNvSpPr txBox="1"/>
              <p:nvPr/>
            </p:nvSpPr>
            <p:spPr>
              <a:xfrm>
                <a:off x="435248" y="8063175"/>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JUNIOR GRAPHIC DESIGNER </a:t>
                </a:r>
                <a:r>
                  <a:rPr lang="en-US" sz="1100">
                    <a:solidFill>
                      <a:srgbClr val="4A4A52"/>
                    </a:solidFill>
                    <a:latin typeface="Rubik"/>
                    <a:ea typeface="Rubik"/>
                    <a:cs typeface="Rubik"/>
                    <a:sym typeface="Rubik"/>
                  </a:rPr>
                  <a:t>Ubud Art Studio, Ubud</a:t>
                </a:r>
                <a:endParaRPr lang="en-US" sz="1100">
                  <a:solidFill>
                    <a:srgbClr val="4A4A52"/>
                  </a:solidFill>
                  <a:latin typeface="Rubik"/>
                  <a:ea typeface="Rubik"/>
                  <a:cs typeface="Rubik"/>
                  <a:sym typeface="Rubik"/>
                </a:endParaRPr>
              </a:p>
            </p:txBody>
          </p:sp>
          <p:sp>
            <p:nvSpPr>
              <p:cNvPr id="176" name="Google Shape;176;p14"/>
              <p:cNvSpPr txBox="1"/>
              <p:nvPr/>
            </p:nvSpPr>
            <p:spPr>
              <a:xfrm>
                <a:off x="441457" y="8262525"/>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June 2022 - December 2022</a:t>
                </a:r>
                <a:endParaRPr lang="en-US" sz="1100">
                  <a:solidFill>
                    <a:srgbClr val="4A4A52"/>
                  </a:solidFill>
                  <a:latin typeface="Rubik"/>
                  <a:ea typeface="Rubik"/>
                  <a:cs typeface="Rubik"/>
                  <a:sym typeface="Rubik"/>
                </a:endParaRPr>
              </a:p>
            </p:txBody>
          </p:sp>
        </p:grpSp>
      </p:grpSp>
      <p:grpSp>
        <p:nvGrpSpPr>
          <p:cNvPr id="177" name="Google Shape;177;p14"/>
          <p:cNvGrpSpPr/>
          <p:nvPr/>
        </p:nvGrpSpPr>
        <p:grpSpPr>
          <a:xfrm>
            <a:off x="3137020" y="5534043"/>
            <a:ext cx="4140730" cy="2600418"/>
            <a:chOff x="3137020" y="6057283"/>
            <a:chExt cx="4140730" cy="2600418"/>
          </a:xfrm>
        </p:grpSpPr>
        <p:grpSp>
          <p:nvGrpSpPr>
            <p:cNvPr id="178" name="Google Shape;178;p14"/>
            <p:cNvGrpSpPr/>
            <p:nvPr/>
          </p:nvGrpSpPr>
          <p:grpSpPr>
            <a:xfrm>
              <a:off x="3137020" y="6057283"/>
              <a:ext cx="3540113" cy="420253"/>
              <a:chOff x="435248" y="8063175"/>
              <a:chExt cx="2088809" cy="420253"/>
            </a:xfrm>
          </p:grpSpPr>
          <p:sp>
            <p:nvSpPr>
              <p:cNvPr id="179" name="Google Shape;179;p14"/>
              <p:cNvSpPr txBox="1"/>
              <p:nvPr/>
            </p:nvSpPr>
            <p:spPr>
              <a:xfrm>
                <a:off x="435248" y="8063175"/>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GRAPHIC DESIGN INTERN </a:t>
                </a:r>
                <a:r>
                  <a:rPr lang="en-US" sz="1100">
                    <a:solidFill>
                      <a:srgbClr val="4A4A52"/>
                    </a:solidFill>
                    <a:latin typeface="Rubik"/>
                    <a:ea typeface="Rubik"/>
                    <a:cs typeface="Rubik"/>
                    <a:sym typeface="Rubik"/>
                  </a:rPr>
                  <a:t>Kuta Media Agency, Kuta</a:t>
                </a:r>
                <a:endParaRPr lang="en-US" sz="1100">
                  <a:solidFill>
                    <a:srgbClr val="4A4A52"/>
                  </a:solidFill>
                  <a:latin typeface="Rubik"/>
                  <a:ea typeface="Rubik"/>
                  <a:cs typeface="Rubik"/>
                  <a:sym typeface="Rubik"/>
                </a:endParaRPr>
              </a:p>
            </p:txBody>
          </p:sp>
          <p:sp>
            <p:nvSpPr>
              <p:cNvPr id="180" name="Google Shape;180;p14"/>
              <p:cNvSpPr txBox="1"/>
              <p:nvPr/>
            </p:nvSpPr>
            <p:spPr>
              <a:xfrm>
                <a:off x="441457" y="8262525"/>
                <a:ext cx="2082600" cy="220903"/>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January 2021 - May 2022</a:t>
                </a:r>
                <a:endParaRPr lang="en-US" sz="1100">
                  <a:solidFill>
                    <a:srgbClr val="4A4A52"/>
                  </a:solidFill>
                  <a:latin typeface="Rubik"/>
                  <a:ea typeface="Rubik"/>
                  <a:cs typeface="Rubik"/>
                  <a:sym typeface="Rubik"/>
                </a:endParaRPr>
              </a:p>
            </p:txBody>
          </p:sp>
        </p:grpSp>
        <p:grpSp>
          <p:nvGrpSpPr>
            <p:cNvPr id="181" name="Google Shape;181;p14"/>
            <p:cNvGrpSpPr/>
            <p:nvPr/>
          </p:nvGrpSpPr>
          <p:grpSpPr>
            <a:xfrm>
              <a:off x="3137025" y="6671654"/>
              <a:ext cx="4140725" cy="1986047"/>
              <a:chOff x="3137025" y="6671654"/>
              <a:chExt cx="4140725" cy="1986047"/>
            </a:xfrm>
          </p:grpSpPr>
          <p:cxnSp>
            <p:nvCxnSpPr>
              <p:cNvPr id="182" name="Google Shape;182;p14"/>
              <p:cNvCxnSpPr>
                <a:endCxn id="194" idx="0"/>
              </p:cNvCxnSpPr>
              <p:nvPr/>
            </p:nvCxnSpPr>
            <p:spPr>
              <a:xfrm>
                <a:off x="3186075" y="6727400"/>
                <a:ext cx="0" cy="1814195"/>
              </a:xfrm>
              <a:prstGeom prst="straightConnector1">
                <a:avLst/>
              </a:prstGeom>
              <a:noFill/>
              <a:ln w="19050" cap="flat" cmpd="sng">
                <a:solidFill>
                  <a:srgbClr val="4A4A54"/>
                </a:solidFill>
                <a:prstDash val="solid"/>
                <a:round/>
                <a:headEnd type="none" w="med" len="med"/>
                <a:tailEnd type="none" w="med" len="med"/>
              </a:ln>
            </p:spPr>
          </p:cxnSp>
          <p:grpSp>
            <p:nvGrpSpPr>
              <p:cNvPr id="183" name="Google Shape;183;p14"/>
              <p:cNvGrpSpPr/>
              <p:nvPr/>
            </p:nvGrpSpPr>
            <p:grpSpPr>
              <a:xfrm>
                <a:off x="3137025" y="6671654"/>
                <a:ext cx="4140725" cy="142548"/>
                <a:chOff x="3117550" y="5234473"/>
                <a:chExt cx="4140725" cy="142548"/>
              </a:xfrm>
            </p:grpSpPr>
            <p:sp>
              <p:nvSpPr>
                <p:cNvPr id="184" name="Google Shape;184;p14"/>
                <p:cNvSpPr txBox="1"/>
                <p:nvPr/>
              </p:nvSpPr>
              <p:spPr>
                <a:xfrm>
                  <a:off x="3462975" y="5234473"/>
                  <a:ext cx="3795300" cy="142548"/>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Supported the design team with the creation of marketing materials and visual content.</a:t>
                  </a:r>
                  <a:endParaRPr lang="en-US" sz="1100">
                    <a:solidFill>
                      <a:srgbClr val="4A4A52"/>
                    </a:solidFill>
                    <a:latin typeface="Rubik"/>
                    <a:ea typeface="Rubik"/>
                    <a:cs typeface="Rubik"/>
                    <a:sym typeface="Rubik"/>
                  </a:endParaRPr>
                </a:p>
              </p:txBody>
            </p:sp>
            <p:sp>
              <p:nvSpPr>
                <p:cNvPr id="185" name="Google Shape;185;p14"/>
                <p:cNvSpPr/>
                <p:nvPr/>
              </p:nvSpPr>
              <p:spPr>
                <a:xfrm>
                  <a:off x="3117550" y="5260720"/>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nvGrpSpPr>
              <p:cNvPr id="186" name="Google Shape;186;p14"/>
              <p:cNvGrpSpPr/>
              <p:nvPr/>
            </p:nvGrpSpPr>
            <p:grpSpPr>
              <a:xfrm>
                <a:off x="3137025" y="7286153"/>
                <a:ext cx="4140725" cy="142548"/>
                <a:chOff x="3117550" y="5234473"/>
                <a:chExt cx="4140725" cy="142548"/>
              </a:xfrm>
            </p:grpSpPr>
            <p:sp>
              <p:nvSpPr>
                <p:cNvPr id="187" name="Google Shape;187;p14"/>
                <p:cNvSpPr txBox="1"/>
                <p:nvPr/>
              </p:nvSpPr>
              <p:spPr>
                <a:xfrm>
                  <a:off x="3462975" y="5234473"/>
                  <a:ext cx="3795300" cy="142548"/>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Participated in brainstorming sessions to develop creative concepts for client campaigns.</a:t>
                  </a:r>
                  <a:endParaRPr lang="en-US" sz="1100">
                    <a:solidFill>
                      <a:srgbClr val="4A4A52"/>
                    </a:solidFill>
                    <a:latin typeface="Rubik"/>
                    <a:ea typeface="Rubik"/>
                    <a:cs typeface="Rubik"/>
                    <a:sym typeface="Rubik"/>
                  </a:endParaRPr>
                </a:p>
              </p:txBody>
            </p:sp>
            <p:sp>
              <p:nvSpPr>
                <p:cNvPr id="188" name="Google Shape;188;p14"/>
                <p:cNvSpPr/>
                <p:nvPr/>
              </p:nvSpPr>
              <p:spPr>
                <a:xfrm>
                  <a:off x="3117550" y="5260720"/>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nvGrpSpPr>
              <p:cNvPr id="189" name="Google Shape;189;p14"/>
              <p:cNvGrpSpPr/>
              <p:nvPr/>
            </p:nvGrpSpPr>
            <p:grpSpPr>
              <a:xfrm>
                <a:off x="3137025" y="7900653"/>
                <a:ext cx="4140725" cy="142548"/>
                <a:chOff x="3137025" y="7900653"/>
                <a:chExt cx="4140725" cy="142548"/>
              </a:xfrm>
            </p:grpSpPr>
            <p:sp>
              <p:nvSpPr>
                <p:cNvPr id="190" name="Google Shape;190;p14"/>
                <p:cNvSpPr txBox="1"/>
                <p:nvPr/>
              </p:nvSpPr>
              <p:spPr>
                <a:xfrm>
                  <a:off x="3482450" y="7900653"/>
                  <a:ext cx="3795300" cy="142548"/>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Assisted with photo editing, illustration, and layout design tasks.</a:t>
                  </a:r>
                  <a:endParaRPr lang="en-US" sz="1100">
                    <a:solidFill>
                      <a:srgbClr val="4A4A52"/>
                    </a:solidFill>
                    <a:latin typeface="Rubik"/>
                    <a:ea typeface="Rubik"/>
                    <a:cs typeface="Rubik"/>
                    <a:sym typeface="Rubik"/>
                  </a:endParaRPr>
                </a:p>
              </p:txBody>
            </p:sp>
            <p:sp>
              <p:nvSpPr>
                <p:cNvPr id="191" name="Google Shape;191;p14"/>
                <p:cNvSpPr/>
                <p:nvPr/>
              </p:nvSpPr>
              <p:spPr>
                <a:xfrm>
                  <a:off x="3137025" y="7926900"/>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nvGrpSpPr>
              <p:cNvPr id="192" name="Google Shape;192;p14"/>
              <p:cNvGrpSpPr/>
              <p:nvPr/>
            </p:nvGrpSpPr>
            <p:grpSpPr>
              <a:xfrm>
                <a:off x="3137025" y="8515153"/>
                <a:ext cx="4140725" cy="142548"/>
                <a:chOff x="3137025" y="8515153"/>
                <a:chExt cx="4140725" cy="142548"/>
              </a:xfrm>
            </p:grpSpPr>
            <p:sp>
              <p:nvSpPr>
                <p:cNvPr id="193" name="Google Shape;193;p14"/>
                <p:cNvSpPr txBox="1"/>
                <p:nvPr/>
              </p:nvSpPr>
              <p:spPr>
                <a:xfrm>
                  <a:off x="3482450" y="8515153"/>
                  <a:ext cx="3795300" cy="142548"/>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Gained hands-on experience in a professional design environment and improved technical skills.</a:t>
                  </a:r>
                  <a:endParaRPr lang="en-US" sz="1100">
                    <a:solidFill>
                      <a:srgbClr val="4A4A52"/>
                    </a:solidFill>
                    <a:latin typeface="Rubik"/>
                    <a:ea typeface="Rubik"/>
                    <a:cs typeface="Rubik"/>
                    <a:sym typeface="Rubik"/>
                  </a:endParaRPr>
                </a:p>
              </p:txBody>
            </p:sp>
            <p:sp>
              <p:nvSpPr>
                <p:cNvPr id="194" name="Google Shape;194;p14"/>
                <p:cNvSpPr/>
                <p:nvPr/>
              </p:nvSpPr>
              <p:spPr>
                <a:xfrm>
                  <a:off x="3137025" y="8541400"/>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grpSp>
      <p:grpSp>
        <p:nvGrpSpPr>
          <p:cNvPr id="67" name="Google Shape;67;p13"/>
          <p:cNvGrpSpPr/>
          <p:nvPr/>
        </p:nvGrpSpPr>
        <p:grpSpPr>
          <a:xfrm>
            <a:off x="435248" y="3469731"/>
            <a:ext cx="2082646" cy="604480"/>
            <a:chOff x="450016" y="3469731"/>
            <a:chExt cx="2082646" cy="604480"/>
          </a:xfrm>
        </p:grpSpPr>
        <p:sp>
          <p:nvSpPr>
            <p:cNvPr id="68" name="Google Shape;68;p13"/>
            <p:cNvSpPr txBox="1"/>
            <p:nvPr/>
          </p:nvSpPr>
          <p:spPr>
            <a:xfrm>
              <a:off x="450016" y="3469731"/>
              <a:ext cx="2082646" cy="16920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Location:</a:t>
              </a:r>
              <a:endParaRPr sz="1100" b="1">
                <a:solidFill>
                  <a:srgbClr val="4A4A52"/>
                </a:solidFill>
                <a:latin typeface="Rubik"/>
                <a:ea typeface="Rubik"/>
                <a:cs typeface="Rubik"/>
                <a:sym typeface="Rubik"/>
              </a:endParaRPr>
            </a:p>
          </p:txBody>
        </p:sp>
        <p:sp>
          <p:nvSpPr>
            <p:cNvPr id="69" name="Google Shape;69;p13"/>
            <p:cNvSpPr txBox="1"/>
            <p:nvPr/>
          </p:nvSpPr>
          <p:spPr>
            <a:xfrm>
              <a:off x="450016" y="3669081"/>
              <a:ext cx="2082600" cy="40513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Jl. Raya Ubud No. 45, Ubud, Bali, Indonesia</a:t>
              </a:r>
              <a:endParaRPr lang="en-US" sz="1100">
                <a:solidFill>
                  <a:srgbClr val="4A4A52"/>
                </a:solidFill>
                <a:latin typeface="Rubik"/>
                <a:ea typeface="Rubik"/>
                <a:cs typeface="Rubik"/>
                <a:sym typeface="Rubik"/>
              </a:endParaRPr>
            </a:p>
          </p:txBody>
        </p:sp>
      </p:grpSp>
      <p:grpSp>
        <p:nvGrpSpPr>
          <p:cNvPr id="70" name="Google Shape;70;p13"/>
          <p:cNvGrpSpPr/>
          <p:nvPr/>
        </p:nvGrpSpPr>
        <p:grpSpPr>
          <a:xfrm>
            <a:off x="450016" y="4141228"/>
            <a:ext cx="2082600" cy="401915"/>
            <a:chOff x="450016" y="3535771"/>
            <a:chExt cx="2082600" cy="401915"/>
          </a:xfrm>
        </p:grpSpPr>
        <p:sp>
          <p:nvSpPr>
            <p:cNvPr id="71" name="Google Shape;71;p13"/>
            <p:cNvSpPr txBox="1"/>
            <p:nvPr/>
          </p:nvSpPr>
          <p:spPr>
            <a:xfrm>
              <a:off x="450016" y="3535771"/>
              <a:ext cx="2082600" cy="16920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Phone:</a:t>
              </a:r>
              <a:endParaRPr sz="1100" b="1">
                <a:solidFill>
                  <a:srgbClr val="4A4A52"/>
                </a:solidFill>
                <a:latin typeface="Rubik"/>
                <a:ea typeface="Rubik"/>
                <a:cs typeface="Rubik"/>
                <a:sym typeface="Rubik"/>
              </a:endParaRPr>
            </a:p>
          </p:txBody>
        </p:sp>
        <p:sp>
          <p:nvSpPr>
            <p:cNvPr id="72" name="Google Shape;72;p13"/>
            <p:cNvSpPr txBox="1"/>
            <p:nvPr/>
          </p:nvSpPr>
          <p:spPr>
            <a:xfrm>
              <a:off x="450016" y="3735121"/>
              <a:ext cx="2082600" cy="202565"/>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+62 361-876-5432</a:t>
              </a:r>
              <a:endParaRPr lang="en-US" sz="1100">
                <a:solidFill>
                  <a:srgbClr val="4A4A52"/>
                </a:solidFill>
                <a:latin typeface="Rubik"/>
                <a:ea typeface="Rubik"/>
                <a:cs typeface="Rubik"/>
                <a:sym typeface="Rubik"/>
              </a:endParaRPr>
            </a:p>
          </p:txBody>
        </p:sp>
      </p:grpSp>
      <p:grpSp>
        <p:nvGrpSpPr>
          <p:cNvPr id="73" name="Google Shape;73;p13"/>
          <p:cNvGrpSpPr/>
          <p:nvPr/>
        </p:nvGrpSpPr>
        <p:grpSpPr>
          <a:xfrm>
            <a:off x="435248" y="4697277"/>
            <a:ext cx="2082600" cy="401915"/>
            <a:chOff x="450016" y="3469731"/>
            <a:chExt cx="2082600" cy="401915"/>
          </a:xfrm>
        </p:grpSpPr>
        <p:sp>
          <p:nvSpPr>
            <p:cNvPr id="74" name="Google Shape;74;p13"/>
            <p:cNvSpPr txBox="1"/>
            <p:nvPr/>
          </p:nvSpPr>
          <p:spPr>
            <a:xfrm>
              <a:off x="450016" y="3469731"/>
              <a:ext cx="2082600" cy="16920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Email:</a:t>
              </a:r>
              <a:endParaRPr sz="1100" b="1">
                <a:solidFill>
                  <a:srgbClr val="4A4A52"/>
                </a:solidFill>
                <a:latin typeface="Rubik"/>
                <a:ea typeface="Rubik"/>
                <a:cs typeface="Rubik"/>
                <a:sym typeface="Rubik"/>
              </a:endParaRPr>
            </a:p>
          </p:txBody>
        </p:sp>
        <p:sp>
          <p:nvSpPr>
            <p:cNvPr id="75" name="Google Shape;75;p13"/>
            <p:cNvSpPr txBox="1"/>
            <p:nvPr/>
          </p:nvSpPr>
          <p:spPr>
            <a:xfrm>
              <a:off x="450016" y="3669081"/>
              <a:ext cx="2082600" cy="202565"/>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madesurya.design@mail.id</a:t>
              </a:r>
              <a:endParaRPr lang="en-US" sz="1100">
                <a:solidFill>
                  <a:srgbClr val="4A4A52"/>
                </a:solidFill>
                <a:latin typeface="Rubik"/>
                <a:ea typeface="Rubik"/>
                <a:cs typeface="Rubik"/>
                <a:sym typeface="Rubik"/>
              </a:endParaRPr>
            </a:p>
          </p:txBody>
        </p:sp>
      </p:grpSp>
      <p:sp>
        <p:nvSpPr>
          <p:cNvPr id="76" name="Google Shape;76;p13"/>
          <p:cNvSpPr txBox="1"/>
          <p:nvPr/>
        </p:nvSpPr>
        <p:spPr>
          <a:xfrm>
            <a:off x="435248" y="5536240"/>
            <a:ext cx="2082600" cy="277200"/>
          </a:xfrm>
          <a:prstGeom prst="rect">
            <a:avLst/>
          </a:prstGeom>
          <a:noFill/>
          <a:ln>
            <a:noFill/>
          </a:ln>
        </p:spPr>
        <p:txBody>
          <a:bodyPr spcFirstLastPara="1" wrap="square" lIns="0" tIns="0" rIns="0" bIns="0" anchor="t" anchorCtr="0">
            <a:spAutoFit/>
          </a:bodyPr>
          <a:p>
            <a:pPr marL="0" lvl="0" indent="0" algn="l" rtl="0">
              <a:spcBef>
                <a:spcPts val="0"/>
              </a:spcBef>
              <a:spcAft>
                <a:spcPts val="0"/>
              </a:spcAft>
              <a:buNone/>
            </a:pPr>
            <a:r>
              <a:rPr lang="en-US" sz="1800" b="1">
                <a:solidFill>
                  <a:srgbClr val="4A4A52"/>
                </a:solidFill>
                <a:latin typeface="Rubik"/>
                <a:ea typeface="Rubik"/>
                <a:cs typeface="Rubik"/>
                <a:sym typeface="Rubik"/>
              </a:rPr>
              <a:t>EDUCATION</a:t>
            </a:r>
            <a:endParaRPr sz="1800" b="1">
              <a:solidFill>
                <a:srgbClr val="4A4A52"/>
              </a:solidFill>
              <a:latin typeface="Rubik"/>
              <a:ea typeface="Rubik"/>
              <a:cs typeface="Rubik"/>
              <a:sym typeface="Rubik"/>
            </a:endParaRPr>
          </a:p>
        </p:txBody>
      </p:sp>
      <p:sp>
        <p:nvSpPr>
          <p:cNvPr id="77" name="Google Shape;77;p13"/>
          <p:cNvSpPr txBox="1"/>
          <p:nvPr/>
        </p:nvSpPr>
        <p:spPr>
          <a:xfrm>
            <a:off x="435248" y="6032659"/>
            <a:ext cx="2082600" cy="16920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Bachelor of Fine Arts </a:t>
            </a:r>
            <a:endParaRPr sz="1100" b="1">
              <a:solidFill>
                <a:srgbClr val="4A4A52"/>
              </a:solidFill>
              <a:latin typeface="Rubik"/>
              <a:ea typeface="Rubik"/>
              <a:cs typeface="Rubik"/>
              <a:sym typeface="Rubik"/>
            </a:endParaRPr>
          </a:p>
        </p:txBody>
      </p:sp>
      <p:grpSp>
        <p:nvGrpSpPr>
          <p:cNvPr id="78" name="Google Shape;78;p13"/>
          <p:cNvGrpSpPr/>
          <p:nvPr/>
        </p:nvGrpSpPr>
        <p:grpSpPr>
          <a:xfrm>
            <a:off x="450016" y="6438458"/>
            <a:ext cx="2082600" cy="869665"/>
            <a:chOff x="450016" y="6438458"/>
            <a:chExt cx="2082600" cy="869665"/>
          </a:xfrm>
        </p:grpSpPr>
        <p:sp>
          <p:nvSpPr>
            <p:cNvPr id="79" name="Google Shape;79;p13"/>
            <p:cNvSpPr txBox="1"/>
            <p:nvPr/>
          </p:nvSpPr>
          <p:spPr>
            <a:xfrm>
              <a:off x="450016" y="6438458"/>
              <a:ext cx="2082600" cy="16920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in Graphic Design</a:t>
              </a:r>
              <a:endParaRPr sz="1100">
                <a:solidFill>
                  <a:srgbClr val="4A4A52"/>
                </a:solidFill>
                <a:latin typeface="Rubik"/>
                <a:ea typeface="Rubik"/>
                <a:cs typeface="Rubik"/>
                <a:sym typeface="Rubik"/>
              </a:endParaRPr>
            </a:p>
          </p:txBody>
        </p:sp>
        <p:sp>
          <p:nvSpPr>
            <p:cNvPr id="80" name="Google Shape;80;p13"/>
            <p:cNvSpPr txBox="1"/>
            <p:nvPr/>
          </p:nvSpPr>
          <p:spPr>
            <a:xfrm>
              <a:off x="450016" y="6641516"/>
              <a:ext cx="2082600" cy="40513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Bali School of Design, Denpasar, Bali</a:t>
              </a:r>
              <a:endParaRPr lang="en-US" sz="1100">
                <a:solidFill>
                  <a:srgbClr val="4A4A52"/>
                </a:solidFill>
                <a:latin typeface="Rubik"/>
                <a:ea typeface="Rubik"/>
                <a:cs typeface="Rubik"/>
                <a:sym typeface="Rubik"/>
              </a:endParaRPr>
            </a:p>
          </p:txBody>
        </p:sp>
        <p:sp>
          <p:nvSpPr>
            <p:cNvPr id="81" name="Google Shape;81;p13"/>
            <p:cNvSpPr txBox="1"/>
            <p:nvPr/>
          </p:nvSpPr>
          <p:spPr>
            <a:xfrm>
              <a:off x="450016" y="7105558"/>
              <a:ext cx="2082600" cy="202565"/>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Graduated: May 2022</a:t>
              </a:r>
              <a:endParaRPr lang="en-US" sz="1100">
                <a:solidFill>
                  <a:srgbClr val="4A4A52"/>
                </a:solidFill>
                <a:latin typeface="Rubik"/>
                <a:ea typeface="Rubik"/>
                <a:cs typeface="Rubik"/>
                <a:sym typeface="Rubik"/>
              </a:endParaRPr>
            </a:p>
          </p:txBody>
        </p:sp>
      </p:grpSp>
      <p:grpSp>
        <p:nvGrpSpPr>
          <p:cNvPr id="82" name="Google Shape;82;p13"/>
          <p:cNvGrpSpPr/>
          <p:nvPr/>
        </p:nvGrpSpPr>
        <p:grpSpPr>
          <a:xfrm>
            <a:off x="435248" y="7551989"/>
            <a:ext cx="2097368" cy="913101"/>
            <a:chOff x="435248" y="7551989"/>
            <a:chExt cx="2097368" cy="913101"/>
          </a:xfrm>
        </p:grpSpPr>
        <p:sp>
          <p:nvSpPr>
            <p:cNvPr id="83" name="Google Shape;83;p13"/>
            <p:cNvSpPr txBox="1"/>
            <p:nvPr/>
          </p:nvSpPr>
          <p:spPr>
            <a:xfrm>
              <a:off x="435248" y="7551989"/>
              <a:ext cx="2082600" cy="277200"/>
            </a:xfrm>
            <a:prstGeom prst="rect">
              <a:avLst/>
            </a:prstGeom>
            <a:noFill/>
            <a:ln>
              <a:noFill/>
            </a:ln>
          </p:spPr>
          <p:txBody>
            <a:bodyPr spcFirstLastPara="1" wrap="square" lIns="0" tIns="0" rIns="0" bIns="0" anchor="t" anchorCtr="0">
              <a:spAutoFit/>
            </a:bodyPr>
            <a:p>
              <a:pPr marL="0" lvl="0" indent="0" algn="l" rtl="0">
                <a:spcBef>
                  <a:spcPts val="0"/>
                </a:spcBef>
                <a:spcAft>
                  <a:spcPts val="0"/>
                </a:spcAft>
                <a:buNone/>
              </a:pPr>
              <a:r>
                <a:rPr lang="en-US" sz="1800" b="1">
                  <a:solidFill>
                    <a:srgbClr val="4A4A52"/>
                  </a:solidFill>
                  <a:latin typeface="Rubik"/>
                  <a:ea typeface="Rubik"/>
                  <a:cs typeface="Rubik"/>
                  <a:sym typeface="Rubik"/>
                </a:rPr>
                <a:t>PORTFOLIO</a:t>
              </a:r>
              <a:endParaRPr sz="1800" b="1">
                <a:solidFill>
                  <a:srgbClr val="4A4A52"/>
                </a:solidFill>
                <a:latin typeface="Rubik"/>
                <a:ea typeface="Rubik"/>
                <a:cs typeface="Rubik"/>
                <a:sym typeface="Rubik"/>
              </a:endParaRPr>
            </a:p>
          </p:txBody>
        </p:sp>
        <p:grpSp>
          <p:nvGrpSpPr>
            <p:cNvPr id="84" name="Google Shape;84;p13"/>
            <p:cNvGrpSpPr/>
            <p:nvPr/>
          </p:nvGrpSpPr>
          <p:grpSpPr>
            <a:xfrm>
              <a:off x="435248" y="8063175"/>
              <a:ext cx="2097368" cy="401915"/>
              <a:chOff x="435248" y="8063175"/>
              <a:chExt cx="2097368" cy="401915"/>
            </a:xfrm>
          </p:grpSpPr>
          <p:sp>
            <p:nvSpPr>
              <p:cNvPr id="85" name="Google Shape;85;p13"/>
              <p:cNvSpPr txBox="1"/>
              <p:nvPr/>
            </p:nvSpPr>
            <p:spPr>
              <a:xfrm>
                <a:off x="435248" y="8063175"/>
                <a:ext cx="2082600" cy="16920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Link to online portfolio: </a:t>
                </a:r>
                <a:endParaRPr sz="1100" b="1">
                  <a:solidFill>
                    <a:srgbClr val="4A4A52"/>
                  </a:solidFill>
                  <a:latin typeface="Rubik"/>
                  <a:ea typeface="Rubik"/>
                  <a:cs typeface="Rubik"/>
                  <a:sym typeface="Rubik"/>
                </a:endParaRPr>
              </a:p>
            </p:txBody>
          </p:sp>
          <p:sp>
            <p:nvSpPr>
              <p:cNvPr id="86" name="Google Shape;86;p13"/>
              <p:cNvSpPr txBox="1"/>
              <p:nvPr/>
            </p:nvSpPr>
            <p:spPr>
              <a:xfrm>
                <a:off x="450016" y="8262525"/>
                <a:ext cx="2082600" cy="202565"/>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www.madesuryaportfolio.com</a:t>
                </a:r>
                <a:endParaRPr lang="en-US" sz="1100">
                  <a:solidFill>
                    <a:srgbClr val="4A4A52"/>
                  </a:solidFill>
                  <a:latin typeface="Rubik"/>
                  <a:ea typeface="Rubik"/>
                  <a:cs typeface="Rubik"/>
                  <a:sym typeface="Rubik"/>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01" name="Shape 201"/>
        <p:cNvGrpSpPr/>
        <p:nvPr/>
      </p:nvGrpSpPr>
      <p:grpSpPr>
        <a:xfrm>
          <a:off x="0" y="0"/>
          <a:ext cx="0" cy="0"/>
          <a:chOff x="0" y="0"/>
          <a:chExt cx="0" cy="0"/>
        </a:xfrm>
      </p:grpSpPr>
      <p:sp>
        <p:nvSpPr>
          <p:cNvPr id="202" name="Google Shape;202;p15"/>
          <p:cNvSpPr/>
          <p:nvPr/>
        </p:nvSpPr>
        <p:spPr>
          <a:xfrm>
            <a:off x="0" y="-100"/>
            <a:ext cx="2634600" cy="10692000"/>
          </a:xfrm>
          <a:prstGeom prst="rect">
            <a:avLst/>
          </a:prstGeom>
          <a:solidFill>
            <a:srgbClr val="E6E6E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203" name="Google Shape;203;p15"/>
          <p:cNvSpPr/>
          <p:nvPr/>
        </p:nvSpPr>
        <p:spPr>
          <a:xfrm>
            <a:off x="0" y="9800825"/>
            <a:ext cx="6195900" cy="900600"/>
          </a:xfrm>
          <a:prstGeom prst="rtTriangle">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nvGrpSpPr>
          <p:cNvPr id="204" name="Google Shape;204;p15"/>
          <p:cNvGrpSpPr/>
          <p:nvPr/>
        </p:nvGrpSpPr>
        <p:grpSpPr>
          <a:xfrm>
            <a:off x="0" y="25"/>
            <a:ext cx="7560000" cy="1812300"/>
            <a:chOff x="0" y="25"/>
            <a:chExt cx="7560000" cy="1812300"/>
          </a:xfrm>
        </p:grpSpPr>
        <p:sp>
          <p:nvSpPr>
            <p:cNvPr id="205" name="Google Shape;205;p15"/>
            <p:cNvSpPr/>
            <p:nvPr/>
          </p:nvSpPr>
          <p:spPr>
            <a:xfrm rot="10800000">
              <a:off x="5299500" y="29"/>
              <a:ext cx="2260500" cy="864300"/>
            </a:xfrm>
            <a:prstGeom prst="rtTriangle">
              <a:avLst/>
            </a:prstGeom>
            <a:solidFill>
              <a:srgbClr val="4A4A5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206" name="Google Shape;206;p15"/>
            <p:cNvSpPr/>
            <p:nvPr/>
          </p:nvSpPr>
          <p:spPr>
            <a:xfrm rot="10800000" flipH="1">
              <a:off x="0" y="25"/>
              <a:ext cx="7560000" cy="1812300"/>
            </a:xfrm>
            <a:prstGeom prst="rtTriangle">
              <a:avLst/>
            </a:prstGeom>
            <a:solidFill>
              <a:srgbClr val="DFD7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nvGrpSpPr>
          <p:cNvPr id="207" name="Google Shape;207;p15"/>
          <p:cNvGrpSpPr/>
          <p:nvPr/>
        </p:nvGrpSpPr>
        <p:grpSpPr>
          <a:xfrm>
            <a:off x="3122257" y="1331648"/>
            <a:ext cx="3292200" cy="736443"/>
            <a:chOff x="3122257" y="1331648"/>
            <a:chExt cx="3292200" cy="736443"/>
          </a:xfrm>
        </p:grpSpPr>
        <p:sp>
          <p:nvSpPr>
            <p:cNvPr id="208" name="Google Shape;208;p15"/>
            <p:cNvSpPr txBox="1"/>
            <p:nvPr/>
          </p:nvSpPr>
          <p:spPr>
            <a:xfrm>
              <a:off x="3122257" y="1331648"/>
              <a:ext cx="3292200" cy="43053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2800" b="1">
                  <a:solidFill>
                    <a:srgbClr val="4A4A52"/>
                  </a:solidFill>
                  <a:latin typeface="Rubik"/>
                  <a:ea typeface="Rubik"/>
                  <a:cs typeface="Rubik"/>
                  <a:sym typeface="Rubik"/>
                </a:rPr>
                <a:t>MADE SURYA</a:t>
              </a:r>
              <a:endParaRPr sz="2800" b="1">
                <a:solidFill>
                  <a:srgbClr val="4A4A52"/>
                </a:solidFill>
                <a:latin typeface="Rubik"/>
                <a:ea typeface="Rubik"/>
                <a:cs typeface="Rubik"/>
                <a:sym typeface="Rubik"/>
              </a:endParaRPr>
            </a:p>
          </p:txBody>
        </p:sp>
        <p:sp>
          <p:nvSpPr>
            <p:cNvPr id="209" name="Google Shape;209;p15"/>
            <p:cNvSpPr txBox="1"/>
            <p:nvPr/>
          </p:nvSpPr>
          <p:spPr>
            <a:xfrm>
              <a:off x="3122257" y="1852691"/>
              <a:ext cx="32922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4A4A52"/>
                  </a:solidFill>
                  <a:latin typeface="Rubik"/>
                  <a:ea typeface="Rubik"/>
                  <a:cs typeface="Rubik"/>
                  <a:sym typeface="Rubik"/>
                </a:rPr>
                <a:t>Graphic Designer </a:t>
              </a:r>
              <a:endParaRPr>
                <a:solidFill>
                  <a:srgbClr val="4A4A52"/>
                </a:solidFill>
                <a:latin typeface="Rubik"/>
                <a:ea typeface="Rubik"/>
                <a:cs typeface="Rubik"/>
                <a:sym typeface="Rubik"/>
              </a:endParaRPr>
            </a:p>
          </p:txBody>
        </p:sp>
      </p:grpSp>
      <p:pic>
        <p:nvPicPr>
          <p:cNvPr id="210" name="Google Shape;210;p15" descr="C:\Users\62878\Downloads\2024-05-2914.30.18-ezgif.com-webp-to-jpg-converter.jpg2024-05-2914.30.18-ezgif.com-webp-to-jpg-converter"/>
          <p:cNvPicPr preferRelativeResize="0"/>
          <p:nvPr/>
        </p:nvPicPr>
        <p:blipFill rotWithShape="1">
          <a:blip r:embed="rId1"/>
          <a:srcRect t="8" b="8"/>
          <a:stretch>
            <a:fillRect/>
          </a:stretch>
        </p:blipFill>
        <p:spPr>
          <a:xfrm>
            <a:off x="502875" y="810000"/>
            <a:ext cx="1709700" cy="1709700"/>
          </a:xfrm>
          <a:prstGeom prst="ellipse">
            <a:avLst/>
          </a:prstGeom>
          <a:noFill/>
          <a:ln>
            <a:noFill/>
          </a:ln>
        </p:spPr>
      </p:pic>
      <p:grpSp>
        <p:nvGrpSpPr>
          <p:cNvPr id="222" name="Google Shape;222;p15"/>
          <p:cNvGrpSpPr/>
          <p:nvPr/>
        </p:nvGrpSpPr>
        <p:grpSpPr>
          <a:xfrm>
            <a:off x="3136900" y="3083560"/>
            <a:ext cx="4121150" cy="5486043"/>
            <a:chOff x="3137017" y="3083328"/>
            <a:chExt cx="4121100" cy="6127496"/>
          </a:xfrm>
        </p:grpSpPr>
        <p:sp>
          <p:nvSpPr>
            <p:cNvPr id="223" name="Google Shape;223;p15"/>
            <p:cNvSpPr txBox="1"/>
            <p:nvPr/>
          </p:nvSpPr>
          <p:spPr>
            <a:xfrm>
              <a:off x="3137017" y="3083328"/>
              <a:ext cx="4121100" cy="18866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100">
                  <a:solidFill>
                    <a:srgbClr val="4A4A52"/>
                  </a:solidFill>
                  <a:latin typeface="Rubik"/>
                  <a:ea typeface="Rubik"/>
                  <a:cs typeface="Rubik"/>
                  <a:sym typeface="Rubik"/>
                </a:rPr>
                <a:t>Dear </a:t>
              </a:r>
              <a:r>
                <a:rPr lang="en-US" sz="1100" b="1">
                  <a:solidFill>
                    <a:srgbClr val="4A4A52"/>
                  </a:solidFill>
                  <a:latin typeface="Rubik"/>
                  <a:ea typeface="Rubik"/>
                  <a:cs typeface="Rubik"/>
                  <a:sym typeface="Rubik"/>
                </a:rPr>
                <a:t>Ayu Lestari</a:t>
              </a:r>
              <a:r>
                <a:rPr lang="en-US" sz="1100">
                  <a:solidFill>
                    <a:srgbClr val="4A4A52"/>
                  </a:solidFill>
                  <a:latin typeface="Rubik"/>
                  <a:ea typeface="Rubik"/>
                  <a:cs typeface="Rubik"/>
                  <a:sym typeface="Rubik"/>
                </a:rPr>
                <a:t>,</a:t>
              </a:r>
              <a:endParaRPr sz="1100">
                <a:solidFill>
                  <a:srgbClr val="4A4A52"/>
                </a:solidFill>
                <a:latin typeface="Rubik"/>
                <a:ea typeface="Rubik"/>
                <a:cs typeface="Rubik"/>
                <a:sym typeface="Rubik"/>
              </a:endParaRPr>
            </a:p>
          </p:txBody>
        </p:sp>
        <p:grpSp>
          <p:nvGrpSpPr>
            <p:cNvPr id="224" name="Google Shape;224;p15"/>
            <p:cNvGrpSpPr/>
            <p:nvPr/>
          </p:nvGrpSpPr>
          <p:grpSpPr>
            <a:xfrm>
              <a:off x="3137026" y="3490698"/>
              <a:ext cx="4055826" cy="5720126"/>
              <a:chOff x="435252" y="8130474"/>
              <a:chExt cx="2393100" cy="5720126"/>
            </a:xfrm>
          </p:grpSpPr>
          <p:sp>
            <p:nvSpPr>
              <p:cNvPr id="225" name="Google Shape;225;p15"/>
              <p:cNvSpPr txBox="1"/>
              <p:nvPr/>
            </p:nvSpPr>
            <p:spPr>
              <a:xfrm>
                <a:off x="435252" y="8130474"/>
                <a:ext cx="2393100" cy="52051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Clr>
                    <a:schemeClr val="dk1"/>
                  </a:buClr>
                  <a:buSzPts val="1100"/>
                  <a:buFont typeface="Arial" panose="020B0604020202020204"/>
                  <a:buNone/>
                </a:pPr>
                <a:r>
                  <a:rPr lang="en-US" sz="1100">
                    <a:solidFill>
                      <a:srgbClr val="4A4A52"/>
                    </a:solidFill>
                    <a:latin typeface="Rubik"/>
                    <a:ea typeface="Rubik"/>
                    <a:cs typeface="Rubik"/>
                    <a:sym typeface="Rubik"/>
                  </a:rPr>
                  <a:t>I am writing to express my interest in the Graphic Designer position advertised by Bali Creative Minds Foundation. With a Bachelor of Fine Arts in Graphic Design from Bali School of Design and extensive experience in branding, marketing collateral, and digital assets, I am excited about the opportunity to contribute to your team.</a:t>
                </a:r>
                <a:endParaRPr lang="en-US" sz="1100">
                  <a:solidFill>
                    <a:srgbClr val="4A4A52"/>
                  </a:solidFill>
                  <a:latin typeface="Rubik"/>
                  <a:ea typeface="Rubik"/>
                  <a:cs typeface="Rubik"/>
                  <a:sym typeface="Rubik"/>
                </a:endParaRPr>
              </a:p>
              <a:p>
                <a:pPr marL="0" lvl="0" indent="0" algn="l" rtl="0">
                  <a:lnSpc>
                    <a:spcPct val="120000"/>
                  </a:lnSpc>
                  <a:spcBef>
                    <a:spcPts val="0"/>
                  </a:spcBef>
                  <a:spcAft>
                    <a:spcPts val="0"/>
                  </a:spcAft>
                  <a:buClr>
                    <a:schemeClr val="dk1"/>
                  </a:buClr>
                  <a:buSzPts val="1100"/>
                  <a:buFont typeface="Arial" panose="020B0604020202020204"/>
                  <a:buNone/>
                </a:pPr>
                <a:endParaRPr lang="en-US" sz="1100">
                  <a:solidFill>
                    <a:srgbClr val="4A4A52"/>
                  </a:solidFill>
                  <a:latin typeface="Rubik"/>
                  <a:ea typeface="Rubik"/>
                  <a:cs typeface="Rubik"/>
                  <a:sym typeface="Rubik"/>
                </a:endParaRPr>
              </a:p>
              <a:p>
                <a:pPr marL="0" lvl="0" indent="0" algn="l" rtl="0">
                  <a:lnSpc>
                    <a:spcPct val="120000"/>
                  </a:lnSpc>
                  <a:spcBef>
                    <a:spcPts val="0"/>
                  </a:spcBef>
                  <a:spcAft>
                    <a:spcPts val="0"/>
                  </a:spcAft>
                  <a:buClr>
                    <a:schemeClr val="dk1"/>
                  </a:buClr>
                  <a:buSzPts val="1100"/>
                  <a:buFont typeface="Arial" panose="020B0604020202020204"/>
                  <a:buNone/>
                </a:pPr>
                <a:r>
                  <a:rPr lang="en-US" sz="1100">
                    <a:solidFill>
                      <a:srgbClr val="4A4A52"/>
                    </a:solidFill>
                    <a:latin typeface="Rubik"/>
                    <a:ea typeface="Rubik"/>
                    <a:cs typeface="Rubik"/>
                    <a:sym typeface="Rubik"/>
                  </a:rPr>
                  <a:t>Throughout my career, I have participated in numerous design projects where I have been able to showcase my creativity and versatility as a designer. My experience has taught me the importance of effective communication and collaboration in the creative process.</a:t>
                </a:r>
                <a:endParaRPr lang="en-US" sz="1100">
                  <a:solidFill>
                    <a:srgbClr val="4A4A52"/>
                  </a:solidFill>
                  <a:latin typeface="Rubik"/>
                  <a:ea typeface="Rubik"/>
                  <a:cs typeface="Rubik"/>
                  <a:sym typeface="Rubik"/>
                </a:endParaRPr>
              </a:p>
              <a:p>
                <a:pPr marL="0" lvl="0" indent="0" algn="l" rtl="0">
                  <a:lnSpc>
                    <a:spcPct val="120000"/>
                  </a:lnSpc>
                  <a:spcBef>
                    <a:spcPts val="0"/>
                  </a:spcBef>
                  <a:spcAft>
                    <a:spcPts val="0"/>
                  </a:spcAft>
                  <a:buClr>
                    <a:schemeClr val="dk1"/>
                  </a:buClr>
                  <a:buSzPts val="1100"/>
                  <a:buFont typeface="Arial" panose="020B0604020202020204"/>
                  <a:buNone/>
                </a:pPr>
                <a:endParaRPr lang="en-US" sz="1100">
                  <a:solidFill>
                    <a:srgbClr val="4A4A52"/>
                  </a:solidFill>
                  <a:latin typeface="Rubik"/>
                  <a:ea typeface="Rubik"/>
                  <a:cs typeface="Rubik"/>
                  <a:sym typeface="Rubik"/>
                </a:endParaRPr>
              </a:p>
              <a:p>
                <a:pPr marL="0" lvl="0" indent="0" algn="l" rtl="0">
                  <a:lnSpc>
                    <a:spcPct val="120000"/>
                  </a:lnSpc>
                  <a:spcBef>
                    <a:spcPts val="0"/>
                  </a:spcBef>
                  <a:spcAft>
                    <a:spcPts val="0"/>
                  </a:spcAft>
                  <a:buClr>
                    <a:schemeClr val="dk1"/>
                  </a:buClr>
                  <a:buSzPts val="1100"/>
                  <a:buFont typeface="Arial" panose="020B0604020202020204"/>
                  <a:buNone/>
                </a:pPr>
                <a:r>
                  <a:rPr lang="en-US" sz="1100">
                    <a:solidFill>
                      <a:srgbClr val="4A4A52"/>
                    </a:solidFill>
                    <a:latin typeface="Rubik"/>
                    <a:ea typeface="Rubik"/>
                    <a:cs typeface="Rubik"/>
                    <a:sym typeface="Rubik"/>
                  </a:rPr>
                  <a:t>I am particularly drawn to Bali Creative Minds Foundation because of its commitment to innovative and impactful design initiatives. I am eager to bring my skills and experiences to your team and contribute to the continued success of your organization.</a:t>
                </a:r>
                <a:endParaRPr lang="en-US" sz="1100">
                  <a:solidFill>
                    <a:srgbClr val="4A4A52"/>
                  </a:solidFill>
                  <a:latin typeface="Rubik"/>
                  <a:ea typeface="Rubik"/>
                  <a:cs typeface="Rubik"/>
                  <a:sym typeface="Rubik"/>
                </a:endParaRPr>
              </a:p>
              <a:p>
                <a:pPr marL="0" lvl="0" indent="0" algn="l" rtl="0">
                  <a:lnSpc>
                    <a:spcPct val="120000"/>
                  </a:lnSpc>
                  <a:spcBef>
                    <a:spcPts val="0"/>
                  </a:spcBef>
                  <a:spcAft>
                    <a:spcPts val="0"/>
                  </a:spcAft>
                  <a:buClr>
                    <a:schemeClr val="dk1"/>
                  </a:buClr>
                  <a:buSzPts val="1100"/>
                  <a:buFont typeface="Arial" panose="020B0604020202020204"/>
                  <a:buNone/>
                </a:pPr>
                <a:endParaRPr lang="en-US" sz="1100">
                  <a:solidFill>
                    <a:srgbClr val="4A4A52"/>
                  </a:solidFill>
                  <a:latin typeface="Rubik"/>
                  <a:ea typeface="Rubik"/>
                  <a:cs typeface="Rubik"/>
                  <a:sym typeface="Rubik"/>
                </a:endParaRPr>
              </a:p>
              <a:p>
                <a:pPr marL="0" lvl="0" indent="0" algn="l" rtl="0">
                  <a:lnSpc>
                    <a:spcPct val="120000"/>
                  </a:lnSpc>
                  <a:spcBef>
                    <a:spcPts val="0"/>
                  </a:spcBef>
                  <a:spcAft>
                    <a:spcPts val="0"/>
                  </a:spcAft>
                  <a:buClr>
                    <a:schemeClr val="dk1"/>
                  </a:buClr>
                  <a:buSzPts val="1100"/>
                  <a:buFont typeface="Arial" panose="020B0604020202020204"/>
                  <a:buNone/>
                </a:pPr>
                <a:r>
                  <a:rPr lang="en-US" sz="1100">
                    <a:solidFill>
                      <a:srgbClr val="4A4A52"/>
                    </a:solidFill>
                    <a:latin typeface="Rubik"/>
                    <a:ea typeface="Rubik"/>
                    <a:cs typeface="Rubik"/>
                    <a:sym typeface="Rubik"/>
                  </a:rPr>
                  <a:t>Thank you for considering my application. I look forward to the opportunity to discuss how my background, skills, and passion for design align with the needs of Bali Creative Minds Foundation. Please find my resume attached for your review.</a:t>
                </a:r>
                <a:endParaRPr lang="en-US" sz="1100">
                  <a:solidFill>
                    <a:srgbClr val="4A4A52"/>
                  </a:solidFill>
                  <a:latin typeface="Rubik"/>
                  <a:ea typeface="Rubik"/>
                  <a:cs typeface="Rubik"/>
                  <a:sym typeface="Rubik"/>
                </a:endParaRPr>
              </a:p>
            </p:txBody>
          </p:sp>
          <p:sp>
            <p:nvSpPr>
              <p:cNvPr id="226" name="Google Shape;226;p15"/>
              <p:cNvSpPr txBox="1"/>
              <p:nvPr/>
            </p:nvSpPr>
            <p:spPr>
              <a:xfrm>
                <a:off x="441457" y="13624350"/>
                <a:ext cx="2082600" cy="22625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Warm regards,</a:t>
                </a:r>
                <a:endParaRPr sz="1100">
                  <a:solidFill>
                    <a:srgbClr val="4A4A52"/>
                  </a:solidFill>
                  <a:latin typeface="Rubik"/>
                  <a:ea typeface="Rubik"/>
                  <a:cs typeface="Rubik"/>
                  <a:sym typeface="Rubik"/>
                </a:endParaRPr>
              </a:p>
            </p:txBody>
          </p:sp>
        </p:grpSp>
      </p:grpSp>
      <p:grpSp>
        <p:nvGrpSpPr>
          <p:cNvPr id="227" name="Google Shape;227;p15"/>
          <p:cNvGrpSpPr/>
          <p:nvPr/>
        </p:nvGrpSpPr>
        <p:grpSpPr>
          <a:xfrm>
            <a:off x="435248" y="7140400"/>
            <a:ext cx="2097368" cy="2215783"/>
            <a:chOff x="435248" y="7140400"/>
            <a:chExt cx="2097368" cy="2215783"/>
          </a:xfrm>
        </p:grpSpPr>
        <p:sp>
          <p:nvSpPr>
            <p:cNvPr id="228" name="Google Shape;228;p15"/>
            <p:cNvSpPr txBox="1"/>
            <p:nvPr/>
          </p:nvSpPr>
          <p:spPr>
            <a:xfrm>
              <a:off x="435248" y="7140400"/>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Ayu Lestari</a:t>
              </a:r>
              <a:endParaRPr lang="en-US" sz="1100" b="1">
                <a:solidFill>
                  <a:srgbClr val="4A4A52"/>
                </a:solidFill>
                <a:latin typeface="Rubik"/>
                <a:ea typeface="Rubik"/>
                <a:cs typeface="Rubik"/>
                <a:sym typeface="Rubik"/>
              </a:endParaRPr>
            </a:p>
          </p:txBody>
        </p:sp>
        <p:grpSp>
          <p:nvGrpSpPr>
            <p:cNvPr id="229" name="Google Shape;229;p15"/>
            <p:cNvGrpSpPr/>
            <p:nvPr/>
          </p:nvGrpSpPr>
          <p:grpSpPr>
            <a:xfrm>
              <a:off x="435248" y="7555775"/>
              <a:ext cx="2097368" cy="808665"/>
              <a:chOff x="435248" y="8063175"/>
              <a:chExt cx="2097368" cy="808665"/>
            </a:xfrm>
          </p:grpSpPr>
          <p:sp>
            <p:nvSpPr>
              <p:cNvPr id="230" name="Google Shape;230;p15"/>
              <p:cNvSpPr txBox="1"/>
              <p:nvPr/>
            </p:nvSpPr>
            <p:spPr>
              <a:xfrm>
                <a:off x="435248" y="8063175"/>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Location:</a:t>
                </a:r>
                <a:endParaRPr sz="1100" b="1">
                  <a:solidFill>
                    <a:srgbClr val="4A4A52"/>
                  </a:solidFill>
                  <a:latin typeface="Rubik"/>
                  <a:ea typeface="Rubik"/>
                  <a:cs typeface="Rubik"/>
                  <a:sym typeface="Rubik"/>
                </a:endParaRPr>
              </a:p>
            </p:txBody>
          </p:sp>
          <p:sp>
            <p:nvSpPr>
              <p:cNvPr id="231" name="Google Shape;231;p15"/>
              <p:cNvSpPr txBox="1"/>
              <p:nvPr/>
            </p:nvSpPr>
            <p:spPr>
              <a:xfrm>
                <a:off x="450016" y="8262525"/>
                <a:ext cx="2082600" cy="60931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Jl. Raya Ubud No. 45, Ubud, Bali, Indonesia</a:t>
                </a:r>
                <a:endParaRPr sz="1100">
                  <a:solidFill>
                    <a:srgbClr val="4A4A52"/>
                  </a:solidFill>
                  <a:latin typeface="Rubik"/>
                  <a:ea typeface="Rubik"/>
                  <a:cs typeface="Rubik"/>
                  <a:sym typeface="Rubik"/>
                </a:endParaRPr>
              </a:p>
            </p:txBody>
          </p:sp>
        </p:grpSp>
        <p:grpSp>
          <p:nvGrpSpPr>
            <p:cNvPr id="232" name="Google Shape;232;p15"/>
            <p:cNvGrpSpPr/>
            <p:nvPr/>
          </p:nvGrpSpPr>
          <p:grpSpPr>
            <a:xfrm>
              <a:off x="435248" y="8339410"/>
              <a:ext cx="2097368" cy="368683"/>
              <a:chOff x="435248" y="8232085"/>
              <a:chExt cx="2097368" cy="368683"/>
            </a:xfrm>
          </p:grpSpPr>
          <p:sp>
            <p:nvSpPr>
              <p:cNvPr id="233" name="Google Shape;233;p15"/>
              <p:cNvSpPr txBox="1"/>
              <p:nvPr/>
            </p:nvSpPr>
            <p:spPr>
              <a:xfrm>
                <a:off x="435248" y="8232085"/>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Phone:</a:t>
                </a:r>
                <a:endParaRPr sz="1100" b="1">
                  <a:solidFill>
                    <a:srgbClr val="4A4A52"/>
                  </a:solidFill>
                  <a:latin typeface="Rubik"/>
                  <a:ea typeface="Rubik"/>
                  <a:cs typeface="Rubik"/>
                  <a:sym typeface="Rubik"/>
                </a:endParaRPr>
              </a:p>
            </p:txBody>
          </p:sp>
          <p:sp>
            <p:nvSpPr>
              <p:cNvPr id="234" name="Google Shape;234;p15"/>
              <p:cNvSpPr txBox="1"/>
              <p:nvPr/>
            </p:nvSpPr>
            <p:spPr>
              <a:xfrm>
                <a:off x="450016" y="8431568"/>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(678) 789-3458</a:t>
                </a:r>
                <a:endParaRPr sz="1100">
                  <a:solidFill>
                    <a:srgbClr val="4A4A52"/>
                  </a:solidFill>
                  <a:latin typeface="Rubik"/>
                  <a:ea typeface="Rubik"/>
                  <a:cs typeface="Rubik"/>
                  <a:sym typeface="Rubik"/>
                </a:endParaRPr>
              </a:p>
            </p:txBody>
          </p:sp>
        </p:grpSp>
        <p:grpSp>
          <p:nvGrpSpPr>
            <p:cNvPr id="235" name="Google Shape;235;p15"/>
            <p:cNvGrpSpPr/>
            <p:nvPr/>
          </p:nvGrpSpPr>
          <p:grpSpPr>
            <a:xfrm>
              <a:off x="435248" y="8954135"/>
              <a:ext cx="2097368" cy="402048"/>
              <a:chOff x="435248" y="8232085"/>
              <a:chExt cx="2097368" cy="402048"/>
            </a:xfrm>
          </p:grpSpPr>
          <p:sp>
            <p:nvSpPr>
              <p:cNvPr id="236" name="Google Shape;236;p15"/>
              <p:cNvSpPr txBox="1"/>
              <p:nvPr/>
            </p:nvSpPr>
            <p:spPr>
              <a:xfrm>
                <a:off x="435248" y="8232085"/>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Email:</a:t>
                </a:r>
                <a:endParaRPr sz="1100" b="1">
                  <a:solidFill>
                    <a:srgbClr val="4A4A52"/>
                  </a:solidFill>
                  <a:latin typeface="Rubik"/>
                  <a:ea typeface="Rubik"/>
                  <a:cs typeface="Rubik"/>
                  <a:sym typeface="Rubik"/>
                </a:endParaRPr>
              </a:p>
            </p:txBody>
          </p:sp>
          <p:sp>
            <p:nvSpPr>
              <p:cNvPr id="237" name="Google Shape;237;p15"/>
              <p:cNvSpPr txBox="1"/>
              <p:nvPr/>
            </p:nvSpPr>
            <p:spPr>
              <a:xfrm>
                <a:off x="450016" y="8431568"/>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ayu.lestari@email.com</a:t>
                </a:r>
                <a:endParaRPr sz="1100">
                  <a:solidFill>
                    <a:srgbClr val="4A4A52"/>
                  </a:solidFill>
                  <a:latin typeface="Rubik"/>
                  <a:ea typeface="Rubik"/>
                  <a:cs typeface="Rubik"/>
                  <a:sym typeface="Rubik"/>
                </a:endParaRPr>
              </a:p>
            </p:txBody>
          </p:sp>
        </p:grpSp>
      </p:grpSp>
      <p:sp>
        <p:nvSpPr>
          <p:cNvPr id="238" name="Google Shape;238;p15"/>
          <p:cNvSpPr txBox="1"/>
          <p:nvPr/>
        </p:nvSpPr>
        <p:spPr>
          <a:xfrm>
            <a:off x="3147543" y="8896130"/>
            <a:ext cx="35295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Made Surya</a:t>
            </a:r>
            <a:endParaRPr lang="en-US" sz="1100" b="1">
              <a:solidFill>
                <a:srgbClr val="4A4A52"/>
              </a:solidFill>
              <a:latin typeface="Rubik"/>
              <a:ea typeface="Rubik"/>
              <a:cs typeface="Rubik"/>
              <a:sym typeface="Rubik"/>
            </a:endParaRPr>
          </a:p>
        </p:txBody>
      </p:sp>
      <p:sp>
        <p:nvSpPr>
          <p:cNvPr id="135" name="Google Shape;135;p14"/>
          <p:cNvSpPr txBox="1"/>
          <p:nvPr/>
        </p:nvSpPr>
        <p:spPr>
          <a:xfrm>
            <a:off x="435248" y="2992990"/>
            <a:ext cx="2082600" cy="277200"/>
          </a:xfrm>
          <a:prstGeom prst="rect">
            <a:avLst/>
          </a:prstGeom>
          <a:noFill/>
          <a:ln>
            <a:noFill/>
          </a:ln>
        </p:spPr>
        <p:txBody>
          <a:bodyPr spcFirstLastPara="1" wrap="square" lIns="0" tIns="0" rIns="0" bIns="0" anchor="t" anchorCtr="0">
            <a:spAutoFit/>
          </a:bodyPr>
          <a:p>
            <a:pPr marL="0" lvl="0" indent="0" algn="l" rtl="0">
              <a:spcBef>
                <a:spcPts val="0"/>
              </a:spcBef>
              <a:spcAft>
                <a:spcPts val="0"/>
              </a:spcAft>
              <a:buNone/>
            </a:pPr>
            <a:r>
              <a:rPr lang="en-US" sz="1800" b="1">
                <a:solidFill>
                  <a:srgbClr val="4A4A52"/>
                </a:solidFill>
                <a:latin typeface="Rubik"/>
                <a:ea typeface="Rubik"/>
                <a:cs typeface="Rubik"/>
                <a:sym typeface="Rubik"/>
              </a:rPr>
              <a:t>CONTACT</a:t>
            </a:r>
            <a:endParaRPr sz="1800" b="1">
              <a:solidFill>
                <a:srgbClr val="4A4A52"/>
              </a:solidFill>
              <a:latin typeface="Rubik"/>
              <a:ea typeface="Rubik"/>
              <a:cs typeface="Rubik"/>
              <a:sym typeface="Rubik"/>
            </a:endParaRPr>
          </a:p>
        </p:txBody>
      </p:sp>
      <p:grpSp>
        <p:nvGrpSpPr>
          <p:cNvPr id="67" name="Google Shape;67;p13"/>
          <p:cNvGrpSpPr/>
          <p:nvPr/>
        </p:nvGrpSpPr>
        <p:grpSpPr>
          <a:xfrm>
            <a:off x="435248" y="3469731"/>
            <a:ext cx="2082646" cy="604480"/>
            <a:chOff x="450016" y="3469731"/>
            <a:chExt cx="2082646" cy="604480"/>
          </a:xfrm>
        </p:grpSpPr>
        <p:sp>
          <p:nvSpPr>
            <p:cNvPr id="68" name="Google Shape;68;p13"/>
            <p:cNvSpPr txBox="1"/>
            <p:nvPr/>
          </p:nvSpPr>
          <p:spPr>
            <a:xfrm>
              <a:off x="450016" y="3469731"/>
              <a:ext cx="2082646" cy="16920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Location:</a:t>
              </a:r>
              <a:endParaRPr sz="1100" b="1">
                <a:solidFill>
                  <a:srgbClr val="4A4A52"/>
                </a:solidFill>
                <a:latin typeface="Rubik"/>
                <a:ea typeface="Rubik"/>
                <a:cs typeface="Rubik"/>
                <a:sym typeface="Rubik"/>
              </a:endParaRPr>
            </a:p>
          </p:txBody>
        </p:sp>
        <p:sp>
          <p:nvSpPr>
            <p:cNvPr id="69" name="Google Shape;69;p13"/>
            <p:cNvSpPr txBox="1"/>
            <p:nvPr/>
          </p:nvSpPr>
          <p:spPr>
            <a:xfrm>
              <a:off x="450016" y="3669081"/>
              <a:ext cx="2082600" cy="40513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Jl. Raya Ubud No. 45, Ubud, Bali, Indonesia</a:t>
              </a:r>
              <a:endParaRPr lang="en-US" sz="1100">
                <a:solidFill>
                  <a:srgbClr val="4A4A52"/>
                </a:solidFill>
                <a:latin typeface="Rubik"/>
                <a:ea typeface="Rubik"/>
                <a:cs typeface="Rubik"/>
                <a:sym typeface="Rubik"/>
              </a:endParaRPr>
            </a:p>
          </p:txBody>
        </p:sp>
      </p:grpSp>
      <p:grpSp>
        <p:nvGrpSpPr>
          <p:cNvPr id="70" name="Google Shape;70;p13"/>
          <p:cNvGrpSpPr/>
          <p:nvPr/>
        </p:nvGrpSpPr>
        <p:grpSpPr>
          <a:xfrm>
            <a:off x="450016" y="4141228"/>
            <a:ext cx="2082600" cy="401915"/>
            <a:chOff x="450016" y="3535771"/>
            <a:chExt cx="2082600" cy="401915"/>
          </a:xfrm>
        </p:grpSpPr>
        <p:sp>
          <p:nvSpPr>
            <p:cNvPr id="71" name="Google Shape;71;p13"/>
            <p:cNvSpPr txBox="1"/>
            <p:nvPr/>
          </p:nvSpPr>
          <p:spPr>
            <a:xfrm>
              <a:off x="450016" y="3535771"/>
              <a:ext cx="2082600" cy="16920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Phone:</a:t>
              </a:r>
              <a:endParaRPr sz="1100" b="1">
                <a:solidFill>
                  <a:srgbClr val="4A4A52"/>
                </a:solidFill>
                <a:latin typeface="Rubik"/>
                <a:ea typeface="Rubik"/>
                <a:cs typeface="Rubik"/>
                <a:sym typeface="Rubik"/>
              </a:endParaRPr>
            </a:p>
          </p:txBody>
        </p:sp>
        <p:sp>
          <p:nvSpPr>
            <p:cNvPr id="72" name="Google Shape;72;p13"/>
            <p:cNvSpPr txBox="1"/>
            <p:nvPr/>
          </p:nvSpPr>
          <p:spPr>
            <a:xfrm>
              <a:off x="450016" y="3735121"/>
              <a:ext cx="2082600" cy="202565"/>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+62 361-876-5432</a:t>
              </a:r>
              <a:endParaRPr lang="en-US" sz="1100">
                <a:solidFill>
                  <a:srgbClr val="4A4A52"/>
                </a:solidFill>
                <a:latin typeface="Rubik"/>
                <a:ea typeface="Rubik"/>
                <a:cs typeface="Rubik"/>
                <a:sym typeface="Rubik"/>
              </a:endParaRPr>
            </a:p>
          </p:txBody>
        </p:sp>
      </p:grpSp>
      <p:grpSp>
        <p:nvGrpSpPr>
          <p:cNvPr id="73" name="Google Shape;73;p13"/>
          <p:cNvGrpSpPr/>
          <p:nvPr/>
        </p:nvGrpSpPr>
        <p:grpSpPr>
          <a:xfrm>
            <a:off x="435248" y="4697277"/>
            <a:ext cx="2082600" cy="401915"/>
            <a:chOff x="450016" y="3469731"/>
            <a:chExt cx="2082600" cy="401915"/>
          </a:xfrm>
        </p:grpSpPr>
        <p:sp>
          <p:nvSpPr>
            <p:cNvPr id="74" name="Google Shape;74;p13"/>
            <p:cNvSpPr txBox="1"/>
            <p:nvPr/>
          </p:nvSpPr>
          <p:spPr>
            <a:xfrm>
              <a:off x="450016" y="3469731"/>
              <a:ext cx="2082600" cy="16920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Email:</a:t>
              </a:r>
              <a:endParaRPr sz="1100" b="1">
                <a:solidFill>
                  <a:srgbClr val="4A4A52"/>
                </a:solidFill>
                <a:latin typeface="Rubik"/>
                <a:ea typeface="Rubik"/>
                <a:cs typeface="Rubik"/>
                <a:sym typeface="Rubik"/>
              </a:endParaRPr>
            </a:p>
          </p:txBody>
        </p:sp>
        <p:sp>
          <p:nvSpPr>
            <p:cNvPr id="75" name="Google Shape;75;p13"/>
            <p:cNvSpPr txBox="1"/>
            <p:nvPr/>
          </p:nvSpPr>
          <p:spPr>
            <a:xfrm>
              <a:off x="450016" y="3669081"/>
              <a:ext cx="2082600" cy="202565"/>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madesurya.design@mail.id</a:t>
              </a:r>
              <a:endParaRPr lang="en-US" sz="1100">
                <a:solidFill>
                  <a:srgbClr val="4A4A52"/>
                </a:solidFill>
                <a:latin typeface="Rubik"/>
                <a:ea typeface="Rubik"/>
                <a:cs typeface="Rubik"/>
                <a:sym typeface="Rubik"/>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42" name="Shape 242"/>
        <p:cNvGrpSpPr/>
        <p:nvPr/>
      </p:nvGrpSpPr>
      <p:grpSpPr>
        <a:xfrm>
          <a:off x="0" y="0"/>
          <a:ext cx="0" cy="0"/>
          <a:chOff x="0" y="0"/>
          <a:chExt cx="0" cy="0"/>
        </a:xfrm>
      </p:grpSpPr>
      <p:sp>
        <p:nvSpPr>
          <p:cNvPr id="243" name="Google Shape;243;p16"/>
          <p:cNvSpPr/>
          <p:nvPr/>
        </p:nvSpPr>
        <p:spPr>
          <a:xfrm>
            <a:off x="0" y="-100"/>
            <a:ext cx="2634600" cy="10692000"/>
          </a:xfrm>
          <a:prstGeom prst="rect">
            <a:avLst/>
          </a:prstGeom>
          <a:solidFill>
            <a:srgbClr val="E6E6E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244" name="Google Shape;244;p16"/>
          <p:cNvSpPr/>
          <p:nvPr/>
        </p:nvSpPr>
        <p:spPr>
          <a:xfrm>
            <a:off x="0" y="9800825"/>
            <a:ext cx="6195900" cy="900600"/>
          </a:xfrm>
          <a:prstGeom prst="rtTriangle">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nvGrpSpPr>
          <p:cNvPr id="245" name="Google Shape;245;p16"/>
          <p:cNvGrpSpPr/>
          <p:nvPr/>
        </p:nvGrpSpPr>
        <p:grpSpPr>
          <a:xfrm>
            <a:off x="0" y="25"/>
            <a:ext cx="7560000" cy="1812300"/>
            <a:chOff x="0" y="25"/>
            <a:chExt cx="7560000" cy="1812300"/>
          </a:xfrm>
        </p:grpSpPr>
        <p:sp>
          <p:nvSpPr>
            <p:cNvPr id="246" name="Google Shape;246;p16"/>
            <p:cNvSpPr/>
            <p:nvPr/>
          </p:nvSpPr>
          <p:spPr>
            <a:xfrm rot="10800000">
              <a:off x="5299500" y="29"/>
              <a:ext cx="2260500" cy="864300"/>
            </a:xfrm>
            <a:prstGeom prst="rtTriangle">
              <a:avLst/>
            </a:prstGeom>
            <a:solidFill>
              <a:srgbClr val="4A4A5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247" name="Google Shape;247;p16"/>
            <p:cNvSpPr/>
            <p:nvPr/>
          </p:nvSpPr>
          <p:spPr>
            <a:xfrm rot="10800000" flipH="1">
              <a:off x="0" y="25"/>
              <a:ext cx="7560000" cy="1812300"/>
            </a:xfrm>
            <a:prstGeom prst="rtTriangle">
              <a:avLst/>
            </a:prstGeom>
            <a:solidFill>
              <a:srgbClr val="DFD7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grpSp>
        <p:nvGrpSpPr>
          <p:cNvPr id="248" name="Google Shape;248;p16"/>
          <p:cNvGrpSpPr/>
          <p:nvPr/>
        </p:nvGrpSpPr>
        <p:grpSpPr>
          <a:xfrm>
            <a:off x="3122257" y="1331648"/>
            <a:ext cx="3292200" cy="736443"/>
            <a:chOff x="3122257" y="1331648"/>
            <a:chExt cx="3292200" cy="736443"/>
          </a:xfrm>
        </p:grpSpPr>
        <p:sp>
          <p:nvSpPr>
            <p:cNvPr id="249" name="Google Shape;249;p16"/>
            <p:cNvSpPr txBox="1"/>
            <p:nvPr/>
          </p:nvSpPr>
          <p:spPr>
            <a:xfrm>
              <a:off x="3122257" y="1331648"/>
              <a:ext cx="3292200" cy="43053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2800" b="1">
                  <a:solidFill>
                    <a:srgbClr val="4A4A52"/>
                  </a:solidFill>
                  <a:latin typeface="Rubik"/>
                  <a:ea typeface="Rubik"/>
                  <a:cs typeface="Rubik"/>
                  <a:sym typeface="Rubik"/>
                </a:rPr>
                <a:t>MADE SURYA</a:t>
              </a:r>
              <a:endParaRPr sz="2800" b="1">
                <a:solidFill>
                  <a:srgbClr val="4A4A52"/>
                </a:solidFill>
                <a:latin typeface="Rubik"/>
                <a:ea typeface="Rubik"/>
                <a:cs typeface="Rubik"/>
                <a:sym typeface="Rubik"/>
              </a:endParaRPr>
            </a:p>
          </p:txBody>
        </p:sp>
        <p:sp>
          <p:nvSpPr>
            <p:cNvPr id="250" name="Google Shape;250;p16"/>
            <p:cNvSpPr txBox="1"/>
            <p:nvPr/>
          </p:nvSpPr>
          <p:spPr>
            <a:xfrm>
              <a:off x="3122257" y="1852691"/>
              <a:ext cx="32922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4A4A52"/>
                  </a:solidFill>
                  <a:latin typeface="Rubik"/>
                  <a:ea typeface="Rubik"/>
                  <a:cs typeface="Rubik"/>
                  <a:sym typeface="Rubik"/>
                </a:rPr>
                <a:t>Graphic Designer </a:t>
              </a:r>
              <a:endParaRPr>
                <a:solidFill>
                  <a:srgbClr val="4A4A52"/>
                </a:solidFill>
                <a:latin typeface="Rubik"/>
                <a:ea typeface="Rubik"/>
                <a:cs typeface="Rubik"/>
                <a:sym typeface="Rubik"/>
              </a:endParaRPr>
            </a:p>
          </p:txBody>
        </p:sp>
      </p:grpSp>
      <p:pic>
        <p:nvPicPr>
          <p:cNvPr id="251" name="Google Shape;251;p16" descr="C:\Users\62878\Downloads\2024-05-2914.30.18-ezgif.com-webp-to-jpg-converter.jpg2024-05-2914.30.18-ezgif.com-webp-to-jpg-converter"/>
          <p:cNvPicPr preferRelativeResize="0"/>
          <p:nvPr/>
        </p:nvPicPr>
        <p:blipFill rotWithShape="1">
          <a:blip r:embed="rId1"/>
          <a:srcRect t="8" b="8"/>
          <a:stretch>
            <a:fillRect/>
          </a:stretch>
        </p:blipFill>
        <p:spPr>
          <a:xfrm>
            <a:off x="502875" y="810000"/>
            <a:ext cx="1709700" cy="1709700"/>
          </a:xfrm>
          <a:prstGeom prst="ellipse">
            <a:avLst/>
          </a:prstGeom>
          <a:noFill/>
          <a:ln>
            <a:noFill/>
          </a:ln>
        </p:spPr>
      </p:pic>
      <p:sp>
        <p:nvSpPr>
          <p:cNvPr id="252" name="Google Shape;252;p16"/>
          <p:cNvSpPr txBox="1"/>
          <p:nvPr/>
        </p:nvSpPr>
        <p:spPr>
          <a:xfrm>
            <a:off x="3137017" y="2993004"/>
            <a:ext cx="41211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800" b="1">
                <a:solidFill>
                  <a:srgbClr val="4A4A52"/>
                </a:solidFill>
                <a:latin typeface="Rubik"/>
                <a:ea typeface="Rubik"/>
                <a:cs typeface="Rubik"/>
                <a:sym typeface="Rubik"/>
              </a:rPr>
              <a:t>REFERENCES</a:t>
            </a:r>
            <a:endParaRPr sz="1800" b="1">
              <a:solidFill>
                <a:srgbClr val="4A4A52"/>
              </a:solidFill>
              <a:latin typeface="Rubik"/>
              <a:ea typeface="Rubik"/>
              <a:cs typeface="Rubik"/>
              <a:sym typeface="Rubik"/>
            </a:endParaRPr>
          </a:p>
        </p:txBody>
      </p:sp>
      <p:grpSp>
        <p:nvGrpSpPr>
          <p:cNvPr id="269" name="Google Shape;269;p16"/>
          <p:cNvGrpSpPr/>
          <p:nvPr/>
        </p:nvGrpSpPr>
        <p:grpSpPr>
          <a:xfrm>
            <a:off x="435248" y="7551989"/>
            <a:ext cx="2097368" cy="913101"/>
            <a:chOff x="435248" y="7551989"/>
            <a:chExt cx="2097368" cy="913101"/>
          </a:xfrm>
        </p:grpSpPr>
        <p:sp>
          <p:nvSpPr>
            <p:cNvPr id="270" name="Google Shape;270;p16"/>
            <p:cNvSpPr txBox="1"/>
            <p:nvPr/>
          </p:nvSpPr>
          <p:spPr>
            <a:xfrm>
              <a:off x="435248" y="7551989"/>
              <a:ext cx="20826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800" b="1">
                  <a:solidFill>
                    <a:srgbClr val="4A4A52"/>
                  </a:solidFill>
                  <a:latin typeface="Rubik"/>
                  <a:ea typeface="Rubik"/>
                  <a:cs typeface="Rubik"/>
                  <a:sym typeface="Rubik"/>
                </a:rPr>
                <a:t>PORTFOLIO</a:t>
              </a:r>
              <a:endParaRPr sz="1800" b="1">
                <a:solidFill>
                  <a:srgbClr val="4A4A52"/>
                </a:solidFill>
                <a:latin typeface="Rubik"/>
                <a:ea typeface="Rubik"/>
                <a:cs typeface="Rubik"/>
                <a:sym typeface="Rubik"/>
              </a:endParaRPr>
            </a:p>
          </p:txBody>
        </p:sp>
        <p:grpSp>
          <p:nvGrpSpPr>
            <p:cNvPr id="271" name="Google Shape;271;p16"/>
            <p:cNvGrpSpPr/>
            <p:nvPr/>
          </p:nvGrpSpPr>
          <p:grpSpPr>
            <a:xfrm>
              <a:off x="435248" y="8063175"/>
              <a:ext cx="2097368" cy="401915"/>
              <a:chOff x="435248" y="8063175"/>
              <a:chExt cx="2097368" cy="401915"/>
            </a:xfrm>
          </p:grpSpPr>
          <p:sp>
            <p:nvSpPr>
              <p:cNvPr id="272" name="Google Shape;272;p16"/>
              <p:cNvSpPr txBox="1"/>
              <p:nvPr/>
            </p:nvSpPr>
            <p:spPr>
              <a:xfrm>
                <a:off x="435248" y="8063175"/>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Link to online portfolio: </a:t>
                </a:r>
                <a:endParaRPr sz="1100" b="1">
                  <a:solidFill>
                    <a:srgbClr val="4A4A52"/>
                  </a:solidFill>
                  <a:latin typeface="Rubik"/>
                  <a:ea typeface="Rubik"/>
                  <a:cs typeface="Rubik"/>
                  <a:sym typeface="Rubik"/>
                </a:endParaRPr>
              </a:p>
            </p:txBody>
          </p:sp>
          <p:sp>
            <p:nvSpPr>
              <p:cNvPr id="273" name="Google Shape;273;p16"/>
              <p:cNvSpPr txBox="1"/>
              <p:nvPr/>
            </p:nvSpPr>
            <p:spPr>
              <a:xfrm>
                <a:off x="450016" y="8262525"/>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www.madesuryaportfolio.com</a:t>
                </a:r>
                <a:endParaRPr sz="1100">
                  <a:solidFill>
                    <a:srgbClr val="4A4A52"/>
                  </a:solidFill>
                  <a:latin typeface="Rubik"/>
                  <a:ea typeface="Rubik"/>
                  <a:cs typeface="Rubik"/>
                  <a:sym typeface="Rubik"/>
                </a:endParaRPr>
              </a:p>
            </p:txBody>
          </p:sp>
        </p:grpSp>
      </p:grpSp>
      <p:cxnSp>
        <p:nvCxnSpPr>
          <p:cNvPr id="274" name="Google Shape;274;p16"/>
          <p:cNvCxnSpPr>
            <a:endCxn id="275" idx="2"/>
          </p:cNvCxnSpPr>
          <p:nvPr/>
        </p:nvCxnSpPr>
        <p:spPr>
          <a:xfrm>
            <a:off x="3186075" y="3596560"/>
            <a:ext cx="0" cy="3654900"/>
          </a:xfrm>
          <a:prstGeom prst="straightConnector1">
            <a:avLst/>
          </a:prstGeom>
          <a:noFill/>
          <a:ln w="19050" cap="flat" cmpd="sng">
            <a:solidFill>
              <a:srgbClr val="4A4A54"/>
            </a:solidFill>
            <a:prstDash val="solid"/>
            <a:round/>
            <a:headEnd type="none" w="med" len="med"/>
            <a:tailEnd type="none" w="med" len="med"/>
          </a:ln>
        </p:spPr>
      </p:cxnSp>
      <p:sp>
        <p:nvSpPr>
          <p:cNvPr id="276" name="Google Shape;276;p16"/>
          <p:cNvSpPr/>
          <p:nvPr/>
        </p:nvSpPr>
        <p:spPr>
          <a:xfrm>
            <a:off x="3137025" y="3566867"/>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nvGrpSpPr>
          <p:cNvPr id="277" name="Google Shape;277;p16"/>
          <p:cNvGrpSpPr/>
          <p:nvPr/>
        </p:nvGrpSpPr>
        <p:grpSpPr>
          <a:xfrm>
            <a:off x="3523970" y="3540375"/>
            <a:ext cx="3540113" cy="996315"/>
            <a:chOff x="3523970" y="3540375"/>
            <a:chExt cx="3540113" cy="996315"/>
          </a:xfrm>
        </p:grpSpPr>
        <p:grpSp>
          <p:nvGrpSpPr>
            <p:cNvPr id="278" name="Google Shape;278;p16"/>
            <p:cNvGrpSpPr/>
            <p:nvPr/>
          </p:nvGrpSpPr>
          <p:grpSpPr>
            <a:xfrm>
              <a:off x="3523970" y="3540375"/>
              <a:ext cx="3540113" cy="368550"/>
              <a:chOff x="435248" y="8063175"/>
              <a:chExt cx="2088809" cy="368550"/>
            </a:xfrm>
          </p:grpSpPr>
          <p:sp>
            <p:nvSpPr>
              <p:cNvPr id="279" name="Google Shape;279;p16"/>
              <p:cNvSpPr txBox="1"/>
              <p:nvPr/>
            </p:nvSpPr>
            <p:spPr>
              <a:xfrm>
                <a:off x="435248" y="8063175"/>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Ayu Lestari</a:t>
                </a:r>
                <a:endParaRPr lang="en-US" sz="1100" b="1">
                  <a:solidFill>
                    <a:srgbClr val="4A4A52"/>
                  </a:solidFill>
                  <a:latin typeface="Rubik"/>
                  <a:ea typeface="Rubik"/>
                  <a:cs typeface="Rubik"/>
                  <a:sym typeface="Rubik"/>
                </a:endParaRPr>
              </a:p>
            </p:txBody>
          </p:sp>
          <p:sp>
            <p:nvSpPr>
              <p:cNvPr id="280" name="Google Shape;280;p16"/>
              <p:cNvSpPr txBox="1"/>
              <p:nvPr/>
            </p:nvSpPr>
            <p:spPr>
              <a:xfrm>
                <a:off x="441457" y="8262525"/>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Position: Director of Engagement</a:t>
                </a:r>
                <a:endParaRPr sz="1100">
                  <a:solidFill>
                    <a:srgbClr val="4A4A52"/>
                  </a:solidFill>
                  <a:latin typeface="Rubik"/>
                  <a:ea typeface="Rubik"/>
                  <a:cs typeface="Rubik"/>
                  <a:sym typeface="Rubik"/>
                </a:endParaRPr>
              </a:p>
            </p:txBody>
          </p:sp>
        </p:grpSp>
        <p:grpSp>
          <p:nvGrpSpPr>
            <p:cNvPr id="281" name="Google Shape;281;p16"/>
            <p:cNvGrpSpPr/>
            <p:nvPr/>
          </p:nvGrpSpPr>
          <p:grpSpPr>
            <a:xfrm>
              <a:off x="3523970" y="3937250"/>
              <a:ext cx="3540113" cy="420253"/>
              <a:chOff x="435248" y="8063175"/>
              <a:chExt cx="2088809" cy="420253"/>
            </a:xfrm>
          </p:grpSpPr>
          <p:sp>
            <p:nvSpPr>
              <p:cNvPr id="282" name="Google Shape;282;p16"/>
              <p:cNvSpPr txBox="1"/>
              <p:nvPr/>
            </p:nvSpPr>
            <p:spPr>
              <a:xfrm>
                <a:off x="435248" y="8063175"/>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Company: Creative Minds Foundation</a:t>
                </a:r>
                <a:endParaRPr sz="1100">
                  <a:solidFill>
                    <a:srgbClr val="4A4A52"/>
                  </a:solidFill>
                  <a:latin typeface="Rubik"/>
                  <a:ea typeface="Rubik"/>
                  <a:cs typeface="Rubik"/>
                  <a:sym typeface="Rubik"/>
                </a:endParaRPr>
              </a:p>
            </p:txBody>
          </p:sp>
          <p:sp>
            <p:nvSpPr>
              <p:cNvPr id="283" name="Google Shape;283;p16"/>
              <p:cNvSpPr txBox="1"/>
              <p:nvPr/>
            </p:nvSpPr>
            <p:spPr>
              <a:xfrm>
                <a:off x="441457" y="8262525"/>
                <a:ext cx="2082600" cy="220903"/>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Phone: +62 361-678-9012</a:t>
                </a:r>
                <a:endParaRPr lang="en-US" sz="1100">
                  <a:solidFill>
                    <a:srgbClr val="4A4A52"/>
                  </a:solidFill>
                  <a:latin typeface="Rubik"/>
                  <a:ea typeface="Rubik"/>
                  <a:cs typeface="Rubik"/>
                  <a:sym typeface="Rubik"/>
                </a:endParaRPr>
              </a:p>
            </p:txBody>
          </p:sp>
        </p:grpSp>
        <p:sp>
          <p:nvSpPr>
            <p:cNvPr id="284" name="Google Shape;284;p16"/>
            <p:cNvSpPr txBox="1"/>
            <p:nvPr/>
          </p:nvSpPr>
          <p:spPr>
            <a:xfrm>
              <a:off x="3534493" y="4334125"/>
              <a:ext cx="35295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Email: ayu.lestari@creative.com</a:t>
              </a:r>
              <a:endParaRPr lang="en-US" sz="1100">
                <a:solidFill>
                  <a:srgbClr val="4A4A52"/>
                </a:solidFill>
                <a:latin typeface="Rubik"/>
                <a:ea typeface="Rubik"/>
                <a:cs typeface="Rubik"/>
                <a:sym typeface="Rubik"/>
              </a:endParaRPr>
            </a:p>
          </p:txBody>
        </p:sp>
      </p:grpSp>
      <p:sp>
        <p:nvSpPr>
          <p:cNvPr id="285" name="Google Shape;285;p16"/>
          <p:cNvSpPr/>
          <p:nvPr/>
        </p:nvSpPr>
        <p:spPr>
          <a:xfrm>
            <a:off x="3137025" y="4762785"/>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nvGrpSpPr>
          <p:cNvPr id="286" name="Google Shape;286;p16"/>
          <p:cNvGrpSpPr/>
          <p:nvPr/>
        </p:nvGrpSpPr>
        <p:grpSpPr>
          <a:xfrm>
            <a:off x="3523970" y="4736293"/>
            <a:ext cx="3540113" cy="996315"/>
            <a:chOff x="3523970" y="3540375"/>
            <a:chExt cx="3540113" cy="996315"/>
          </a:xfrm>
        </p:grpSpPr>
        <p:grpSp>
          <p:nvGrpSpPr>
            <p:cNvPr id="287" name="Google Shape;287;p16"/>
            <p:cNvGrpSpPr/>
            <p:nvPr/>
          </p:nvGrpSpPr>
          <p:grpSpPr>
            <a:xfrm>
              <a:off x="3523970" y="3540375"/>
              <a:ext cx="3540113" cy="368550"/>
              <a:chOff x="435248" y="8063175"/>
              <a:chExt cx="2088809" cy="368550"/>
            </a:xfrm>
          </p:grpSpPr>
          <p:sp>
            <p:nvSpPr>
              <p:cNvPr id="288" name="Google Shape;288;p16"/>
              <p:cNvSpPr txBox="1"/>
              <p:nvPr/>
            </p:nvSpPr>
            <p:spPr>
              <a:xfrm>
                <a:off x="435248" y="8063175"/>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Kadek Putra</a:t>
                </a:r>
                <a:endParaRPr lang="en-US" sz="1100" b="1">
                  <a:solidFill>
                    <a:srgbClr val="4A4A52"/>
                  </a:solidFill>
                  <a:latin typeface="Rubik"/>
                  <a:ea typeface="Rubik"/>
                  <a:cs typeface="Rubik"/>
                  <a:sym typeface="Rubik"/>
                </a:endParaRPr>
              </a:p>
            </p:txBody>
          </p:sp>
          <p:sp>
            <p:nvSpPr>
              <p:cNvPr id="289" name="Google Shape;289;p16"/>
              <p:cNvSpPr txBox="1"/>
              <p:nvPr/>
            </p:nvSpPr>
            <p:spPr>
              <a:xfrm>
                <a:off x="441457" y="8262525"/>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Position: Gallery Assistant	</a:t>
                </a:r>
                <a:endParaRPr sz="1100">
                  <a:solidFill>
                    <a:srgbClr val="4A4A52"/>
                  </a:solidFill>
                  <a:latin typeface="Rubik"/>
                  <a:ea typeface="Rubik"/>
                  <a:cs typeface="Rubik"/>
                  <a:sym typeface="Rubik"/>
                </a:endParaRPr>
              </a:p>
            </p:txBody>
          </p:sp>
        </p:grpSp>
        <p:grpSp>
          <p:nvGrpSpPr>
            <p:cNvPr id="290" name="Google Shape;290;p16"/>
            <p:cNvGrpSpPr/>
            <p:nvPr/>
          </p:nvGrpSpPr>
          <p:grpSpPr>
            <a:xfrm>
              <a:off x="3523970" y="3937250"/>
              <a:ext cx="3540113" cy="420253"/>
              <a:chOff x="435248" y="8063175"/>
              <a:chExt cx="2088809" cy="420253"/>
            </a:xfrm>
          </p:grpSpPr>
          <p:sp>
            <p:nvSpPr>
              <p:cNvPr id="291" name="Google Shape;291;p16"/>
              <p:cNvSpPr txBox="1"/>
              <p:nvPr/>
            </p:nvSpPr>
            <p:spPr>
              <a:xfrm>
                <a:off x="435248" y="8063175"/>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Company: Unity Gallery</a:t>
                </a:r>
                <a:endParaRPr sz="1100">
                  <a:solidFill>
                    <a:srgbClr val="4A4A52"/>
                  </a:solidFill>
                  <a:latin typeface="Rubik"/>
                  <a:ea typeface="Rubik"/>
                  <a:cs typeface="Rubik"/>
                  <a:sym typeface="Rubik"/>
                </a:endParaRPr>
              </a:p>
            </p:txBody>
          </p:sp>
          <p:sp>
            <p:nvSpPr>
              <p:cNvPr id="292" name="Google Shape;292;p16"/>
              <p:cNvSpPr txBox="1"/>
              <p:nvPr/>
            </p:nvSpPr>
            <p:spPr>
              <a:xfrm>
                <a:off x="441457" y="8262525"/>
                <a:ext cx="2082600" cy="220903"/>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Phone: +62 361-930-1234</a:t>
                </a:r>
                <a:endParaRPr lang="en-US" sz="1100">
                  <a:solidFill>
                    <a:srgbClr val="4A4A52"/>
                  </a:solidFill>
                  <a:latin typeface="Rubik"/>
                  <a:ea typeface="Rubik"/>
                  <a:cs typeface="Rubik"/>
                  <a:sym typeface="Rubik"/>
                </a:endParaRPr>
              </a:p>
            </p:txBody>
          </p:sp>
        </p:grpSp>
        <p:sp>
          <p:nvSpPr>
            <p:cNvPr id="293" name="Google Shape;293;p16"/>
            <p:cNvSpPr txBox="1"/>
            <p:nvPr/>
          </p:nvSpPr>
          <p:spPr>
            <a:xfrm>
              <a:off x="3534493" y="4334125"/>
              <a:ext cx="35295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Email: kadek.putra@design.com</a:t>
              </a:r>
              <a:endParaRPr lang="en-US" sz="1100">
                <a:solidFill>
                  <a:srgbClr val="4A4A52"/>
                </a:solidFill>
                <a:latin typeface="Rubik"/>
                <a:ea typeface="Rubik"/>
                <a:cs typeface="Rubik"/>
                <a:sym typeface="Rubik"/>
              </a:endParaRPr>
            </a:p>
          </p:txBody>
        </p:sp>
      </p:grpSp>
      <p:sp>
        <p:nvSpPr>
          <p:cNvPr id="294" name="Google Shape;294;p16"/>
          <p:cNvSpPr/>
          <p:nvPr/>
        </p:nvSpPr>
        <p:spPr>
          <a:xfrm>
            <a:off x="3137025" y="5966235"/>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nvGrpSpPr>
          <p:cNvPr id="295" name="Google Shape;295;p16"/>
          <p:cNvGrpSpPr/>
          <p:nvPr/>
        </p:nvGrpSpPr>
        <p:grpSpPr>
          <a:xfrm>
            <a:off x="3523970" y="5927968"/>
            <a:ext cx="3540113" cy="996315"/>
            <a:chOff x="3523970" y="3540375"/>
            <a:chExt cx="3540113" cy="996315"/>
          </a:xfrm>
        </p:grpSpPr>
        <p:grpSp>
          <p:nvGrpSpPr>
            <p:cNvPr id="296" name="Google Shape;296;p16"/>
            <p:cNvGrpSpPr/>
            <p:nvPr/>
          </p:nvGrpSpPr>
          <p:grpSpPr>
            <a:xfrm>
              <a:off x="3523970" y="3540375"/>
              <a:ext cx="3540113" cy="368550"/>
              <a:chOff x="435248" y="8063175"/>
              <a:chExt cx="2088809" cy="368550"/>
            </a:xfrm>
          </p:grpSpPr>
          <p:sp>
            <p:nvSpPr>
              <p:cNvPr id="297" name="Google Shape;297;p16"/>
              <p:cNvSpPr txBox="1"/>
              <p:nvPr/>
            </p:nvSpPr>
            <p:spPr>
              <a:xfrm>
                <a:off x="435248" y="8063175"/>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Wayan Sudarma</a:t>
                </a:r>
                <a:endParaRPr lang="en-US" sz="1100" b="1">
                  <a:solidFill>
                    <a:srgbClr val="4A4A52"/>
                  </a:solidFill>
                  <a:latin typeface="Rubik"/>
                  <a:ea typeface="Rubik"/>
                  <a:cs typeface="Rubik"/>
                  <a:sym typeface="Rubik"/>
                </a:endParaRPr>
              </a:p>
            </p:txBody>
          </p:sp>
          <p:sp>
            <p:nvSpPr>
              <p:cNvPr id="298" name="Google Shape;298;p16"/>
              <p:cNvSpPr txBox="1"/>
              <p:nvPr/>
            </p:nvSpPr>
            <p:spPr>
              <a:xfrm>
                <a:off x="441457" y="8262525"/>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Position: Lead Artist</a:t>
                </a:r>
                <a:endParaRPr sz="1100">
                  <a:solidFill>
                    <a:srgbClr val="4A4A52"/>
                  </a:solidFill>
                  <a:latin typeface="Rubik"/>
                  <a:ea typeface="Rubik"/>
                  <a:cs typeface="Rubik"/>
                  <a:sym typeface="Rubik"/>
                </a:endParaRPr>
              </a:p>
            </p:txBody>
          </p:sp>
        </p:grpSp>
        <p:grpSp>
          <p:nvGrpSpPr>
            <p:cNvPr id="299" name="Google Shape;299;p16"/>
            <p:cNvGrpSpPr/>
            <p:nvPr/>
          </p:nvGrpSpPr>
          <p:grpSpPr>
            <a:xfrm>
              <a:off x="3523970" y="3937250"/>
              <a:ext cx="3540113" cy="420253"/>
              <a:chOff x="435248" y="8063175"/>
              <a:chExt cx="2088809" cy="420253"/>
            </a:xfrm>
          </p:grpSpPr>
          <p:sp>
            <p:nvSpPr>
              <p:cNvPr id="300" name="Google Shape;300;p16"/>
              <p:cNvSpPr txBox="1"/>
              <p:nvPr/>
            </p:nvSpPr>
            <p:spPr>
              <a:xfrm>
                <a:off x="435248" y="8063175"/>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Company: Spectrum Art Studios</a:t>
                </a:r>
                <a:endParaRPr sz="1100">
                  <a:solidFill>
                    <a:srgbClr val="4A4A52"/>
                  </a:solidFill>
                  <a:latin typeface="Rubik"/>
                  <a:ea typeface="Rubik"/>
                  <a:cs typeface="Rubik"/>
                  <a:sym typeface="Rubik"/>
                </a:endParaRPr>
              </a:p>
            </p:txBody>
          </p:sp>
          <p:sp>
            <p:nvSpPr>
              <p:cNvPr id="301" name="Google Shape;301;p16"/>
              <p:cNvSpPr txBox="1"/>
              <p:nvPr/>
            </p:nvSpPr>
            <p:spPr>
              <a:xfrm>
                <a:off x="441457" y="8262525"/>
                <a:ext cx="2082600" cy="220903"/>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Phone: +62 361-789-0123</a:t>
                </a:r>
                <a:endParaRPr lang="en-US" sz="1100">
                  <a:solidFill>
                    <a:srgbClr val="4A4A52"/>
                  </a:solidFill>
                  <a:latin typeface="Rubik"/>
                  <a:ea typeface="Rubik"/>
                  <a:cs typeface="Rubik"/>
                  <a:sym typeface="Rubik"/>
                </a:endParaRPr>
              </a:p>
            </p:txBody>
          </p:sp>
        </p:grpSp>
        <p:sp>
          <p:nvSpPr>
            <p:cNvPr id="302" name="Google Shape;302;p16"/>
            <p:cNvSpPr txBox="1"/>
            <p:nvPr/>
          </p:nvSpPr>
          <p:spPr>
            <a:xfrm>
              <a:off x="3534493" y="4334125"/>
              <a:ext cx="35295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Email: wayan.sudarma@spectrumart.com</a:t>
              </a:r>
              <a:endParaRPr lang="en-US" sz="1100">
                <a:solidFill>
                  <a:srgbClr val="4A4A52"/>
                </a:solidFill>
                <a:latin typeface="Rubik"/>
                <a:ea typeface="Rubik"/>
                <a:cs typeface="Rubik"/>
                <a:sym typeface="Rubik"/>
              </a:endParaRPr>
            </a:p>
          </p:txBody>
        </p:sp>
      </p:grpSp>
      <p:sp>
        <p:nvSpPr>
          <p:cNvPr id="275" name="Google Shape;275;p16"/>
          <p:cNvSpPr/>
          <p:nvPr/>
        </p:nvSpPr>
        <p:spPr>
          <a:xfrm>
            <a:off x="3137025" y="7153060"/>
            <a:ext cx="98100" cy="98400"/>
          </a:xfrm>
          <a:prstGeom prst="diamond">
            <a:avLst/>
          </a:prstGeom>
          <a:solidFill>
            <a:srgbClr val="4A4A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grpSp>
        <p:nvGrpSpPr>
          <p:cNvPr id="303" name="Google Shape;303;p16"/>
          <p:cNvGrpSpPr/>
          <p:nvPr/>
        </p:nvGrpSpPr>
        <p:grpSpPr>
          <a:xfrm>
            <a:off x="3523970" y="7114793"/>
            <a:ext cx="3540113" cy="996315"/>
            <a:chOff x="3523970" y="3540375"/>
            <a:chExt cx="3540113" cy="996315"/>
          </a:xfrm>
        </p:grpSpPr>
        <p:grpSp>
          <p:nvGrpSpPr>
            <p:cNvPr id="304" name="Google Shape;304;p16"/>
            <p:cNvGrpSpPr/>
            <p:nvPr/>
          </p:nvGrpSpPr>
          <p:grpSpPr>
            <a:xfrm>
              <a:off x="3523970" y="3540375"/>
              <a:ext cx="3540113" cy="368550"/>
              <a:chOff x="435248" y="8063175"/>
              <a:chExt cx="2088809" cy="368550"/>
            </a:xfrm>
          </p:grpSpPr>
          <p:sp>
            <p:nvSpPr>
              <p:cNvPr id="305" name="Google Shape;305;p16"/>
              <p:cNvSpPr txBox="1"/>
              <p:nvPr/>
            </p:nvSpPr>
            <p:spPr>
              <a:xfrm>
                <a:off x="435248" y="8063175"/>
                <a:ext cx="20826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Gede Wijaya</a:t>
                </a:r>
                <a:endParaRPr lang="en-US" sz="1100" b="1">
                  <a:solidFill>
                    <a:srgbClr val="4A4A52"/>
                  </a:solidFill>
                  <a:latin typeface="Rubik"/>
                  <a:ea typeface="Rubik"/>
                  <a:cs typeface="Rubik"/>
                  <a:sym typeface="Rubik"/>
                </a:endParaRPr>
              </a:p>
            </p:txBody>
          </p:sp>
          <p:sp>
            <p:nvSpPr>
              <p:cNvPr id="306" name="Google Shape;306;p16"/>
              <p:cNvSpPr txBox="1"/>
              <p:nvPr/>
            </p:nvSpPr>
            <p:spPr>
              <a:xfrm>
                <a:off x="441457" y="8262525"/>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Position: Art Collector</a:t>
                </a:r>
                <a:endParaRPr sz="1100">
                  <a:solidFill>
                    <a:srgbClr val="4A4A52"/>
                  </a:solidFill>
                  <a:latin typeface="Rubik"/>
                  <a:ea typeface="Rubik"/>
                  <a:cs typeface="Rubik"/>
                  <a:sym typeface="Rubik"/>
                </a:endParaRPr>
              </a:p>
            </p:txBody>
          </p:sp>
        </p:grpSp>
        <p:grpSp>
          <p:nvGrpSpPr>
            <p:cNvPr id="307" name="Google Shape;307;p16"/>
            <p:cNvGrpSpPr/>
            <p:nvPr/>
          </p:nvGrpSpPr>
          <p:grpSpPr>
            <a:xfrm>
              <a:off x="3523970" y="3937250"/>
              <a:ext cx="3540113" cy="420253"/>
              <a:chOff x="435248" y="8063175"/>
              <a:chExt cx="2088809" cy="420253"/>
            </a:xfrm>
          </p:grpSpPr>
          <p:sp>
            <p:nvSpPr>
              <p:cNvPr id="308" name="Google Shape;308;p16"/>
              <p:cNvSpPr txBox="1"/>
              <p:nvPr/>
            </p:nvSpPr>
            <p:spPr>
              <a:xfrm>
                <a:off x="435248" y="8063175"/>
                <a:ext cx="2082600" cy="169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Company: Spectrum Art Studios</a:t>
                </a:r>
                <a:endParaRPr sz="1100">
                  <a:solidFill>
                    <a:srgbClr val="4A4A52"/>
                  </a:solidFill>
                  <a:latin typeface="Rubik"/>
                  <a:ea typeface="Rubik"/>
                  <a:cs typeface="Rubik"/>
                  <a:sym typeface="Rubik"/>
                </a:endParaRPr>
              </a:p>
            </p:txBody>
          </p:sp>
          <p:sp>
            <p:nvSpPr>
              <p:cNvPr id="309" name="Google Shape;309;p16"/>
              <p:cNvSpPr txBox="1"/>
              <p:nvPr/>
            </p:nvSpPr>
            <p:spPr>
              <a:xfrm>
                <a:off x="441457" y="8262525"/>
                <a:ext cx="2082600" cy="220903"/>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Phone: +62 361-012-3456</a:t>
                </a:r>
                <a:endParaRPr lang="en-US" sz="1100">
                  <a:solidFill>
                    <a:srgbClr val="4A4A52"/>
                  </a:solidFill>
                  <a:latin typeface="Rubik"/>
                  <a:ea typeface="Rubik"/>
                  <a:cs typeface="Rubik"/>
                  <a:sym typeface="Rubik"/>
                </a:endParaRPr>
              </a:p>
            </p:txBody>
          </p:sp>
        </p:grpSp>
        <p:sp>
          <p:nvSpPr>
            <p:cNvPr id="310" name="Google Shape;310;p16"/>
            <p:cNvSpPr txBox="1"/>
            <p:nvPr/>
          </p:nvSpPr>
          <p:spPr>
            <a:xfrm>
              <a:off x="3534493" y="4334125"/>
              <a:ext cx="3529500" cy="202565"/>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Email: gede.wijaya@example.com</a:t>
              </a:r>
              <a:endParaRPr lang="en-US" sz="1100">
                <a:solidFill>
                  <a:srgbClr val="4A4A52"/>
                </a:solidFill>
                <a:latin typeface="Rubik"/>
                <a:ea typeface="Rubik"/>
                <a:cs typeface="Rubik"/>
                <a:sym typeface="Rubik"/>
              </a:endParaRPr>
            </a:p>
          </p:txBody>
        </p:sp>
      </p:grpSp>
      <p:sp>
        <p:nvSpPr>
          <p:cNvPr id="1" name="Google Shape;135;p14"/>
          <p:cNvSpPr txBox="1"/>
          <p:nvPr/>
        </p:nvSpPr>
        <p:spPr>
          <a:xfrm>
            <a:off x="435248" y="2992990"/>
            <a:ext cx="20826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800" b="1">
                <a:solidFill>
                  <a:srgbClr val="4A4A52"/>
                </a:solidFill>
                <a:latin typeface="Rubik"/>
                <a:ea typeface="Rubik"/>
                <a:cs typeface="Rubik"/>
                <a:sym typeface="Rubik"/>
              </a:rPr>
              <a:t>CONTACT</a:t>
            </a:r>
            <a:endParaRPr sz="1800" b="1">
              <a:solidFill>
                <a:srgbClr val="4A4A52"/>
              </a:solidFill>
              <a:latin typeface="Rubik"/>
              <a:ea typeface="Rubik"/>
              <a:cs typeface="Rubik"/>
              <a:sym typeface="Rubik"/>
            </a:endParaRPr>
          </a:p>
        </p:txBody>
      </p:sp>
      <p:grpSp>
        <p:nvGrpSpPr>
          <p:cNvPr id="2" name="Google Shape;67;p13"/>
          <p:cNvGrpSpPr/>
          <p:nvPr/>
        </p:nvGrpSpPr>
        <p:grpSpPr>
          <a:xfrm>
            <a:off x="435248" y="3469731"/>
            <a:ext cx="2082646" cy="604480"/>
            <a:chOff x="450016" y="3469731"/>
            <a:chExt cx="2082646" cy="604480"/>
          </a:xfrm>
        </p:grpSpPr>
        <p:sp>
          <p:nvSpPr>
            <p:cNvPr id="3" name="Google Shape;68;p13"/>
            <p:cNvSpPr txBox="1"/>
            <p:nvPr/>
          </p:nvSpPr>
          <p:spPr>
            <a:xfrm>
              <a:off x="450016" y="3469731"/>
              <a:ext cx="2082646" cy="16920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Location:</a:t>
              </a:r>
              <a:endParaRPr sz="1100" b="1">
                <a:solidFill>
                  <a:srgbClr val="4A4A52"/>
                </a:solidFill>
                <a:latin typeface="Rubik"/>
                <a:ea typeface="Rubik"/>
                <a:cs typeface="Rubik"/>
                <a:sym typeface="Rubik"/>
              </a:endParaRPr>
            </a:p>
          </p:txBody>
        </p:sp>
        <p:sp>
          <p:nvSpPr>
            <p:cNvPr id="4" name="Google Shape;69;p13"/>
            <p:cNvSpPr txBox="1"/>
            <p:nvPr/>
          </p:nvSpPr>
          <p:spPr>
            <a:xfrm>
              <a:off x="450016" y="3669081"/>
              <a:ext cx="2082600" cy="40513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Jl. Raya Ubud No. 45, Ubud, Bali, Indonesia</a:t>
              </a:r>
              <a:endParaRPr lang="en-US" sz="1100">
                <a:solidFill>
                  <a:srgbClr val="4A4A52"/>
                </a:solidFill>
                <a:latin typeface="Rubik"/>
                <a:ea typeface="Rubik"/>
                <a:cs typeface="Rubik"/>
                <a:sym typeface="Rubik"/>
              </a:endParaRPr>
            </a:p>
          </p:txBody>
        </p:sp>
      </p:grpSp>
      <p:grpSp>
        <p:nvGrpSpPr>
          <p:cNvPr id="5" name="Google Shape;70;p13"/>
          <p:cNvGrpSpPr/>
          <p:nvPr/>
        </p:nvGrpSpPr>
        <p:grpSpPr>
          <a:xfrm>
            <a:off x="450016" y="4141228"/>
            <a:ext cx="2082600" cy="401915"/>
            <a:chOff x="450016" y="3535771"/>
            <a:chExt cx="2082600" cy="401915"/>
          </a:xfrm>
        </p:grpSpPr>
        <p:sp>
          <p:nvSpPr>
            <p:cNvPr id="6" name="Google Shape;71;p13"/>
            <p:cNvSpPr txBox="1"/>
            <p:nvPr/>
          </p:nvSpPr>
          <p:spPr>
            <a:xfrm>
              <a:off x="450016" y="3535771"/>
              <a:ext cx="2082600" cy="16920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Phone:</a:t>
              </a:r>
              <a:endParaRPr sz="1100" b="1">
                <a:solidFill>
                  <a:srgbClr val="4A4A52"/>
                </a:solidFill>
                <a:latin typeface="Rubik"/>
                <a:ea typeface="Rubik"/>
                <a:cs typeface="Rubik"/>
                <a:sym typeface="Rubik"/>
              </a:endParaRPr>
            </a:p>
          </p:txBody>
        </p:sp>
        <p:sp>
          <p:nvSpPr>
            <p:cNvPr id="7" name="Google Shape;72;p13"/>
            <p:cNvSpPr txBox="1"/>
            <p:nvPr/>
          </p:nvSpPr>
          <p:spPr>
            <a:xfrm>
              <a:off x="450016" y="3735121"/>
              <a:ext cx="2082600" cy="202565"/>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+62 361-876-5432</a:t>
              </a:r>
              <a:endParaRPr lang="en-US" sz="1100">
                <a:solidFill>
                  <a:srgbClr val="4A4A52"/>
                </a:solidFill>
                <a:latin typeface="Rubik"/>
                <a:ea typeface="Rubik"/>
                <a:cs typeface="Rubik"/>
                <a:sym typeface="Rubik"/>
              </a:endParaRPr>
            </a:p>
          </p:txBody>
        </p:sp>
      </p:grpSp>
      <p:grpSp>
        <p:nvGrpSpPr>
          <p:cNvPr id="8" name="Google Shape;73;p13"/>
          <p:cNvGrpSpPr/>
          <p:nvPr/>
        </p:nvGrpSpPr>
        <p:grpSpPr>
          <a:xfrm>
            <a:off x="435248" y="4697277"/>
            <a:ext cx="2082600" cy="401915"/>
            <a:chOff x="450016" y="3469731"/>
            <a:chExt cx="2082600" cy="401915"/>
          </a:xfrm>
        </p:grpSpPr>
        <p:sp>
          <p:nvSpPr>
            <p:cNvPr id="9" name="Google Shape;74;p13"/>
            <p:cNvSpPr txBox="1"/>
            <p:nvPr/>
          </p:nvSpPr>
          <p:spPr>
            <a:xfrm>
              <a:off x="450016" y="3469731"/>
              <a:ext cx="2082600" cy="16920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Email:</a:t>
              </a:r>
              <a:endParaRPr sz="1100" b="1">
                <a:solidFill>
                  <a:srgbClr val="4A4A52"/>
                </a:solidFill>
                <a:latin typeface="Rubik"/>
                <a:ea typeface="Rubik"/>
                <a:cs typeface="Rubik"/>
                <a:sym typeface="Rubik"/>
              </a:endParaRPr>
            </a:p>
          </p:txBody>
        </p:sp>
        <p:sp>
          <p:nvSpPr>
            <p:cNvPr id="10" name="Google Shape;75;p13"/>
            <p:cNvSpPr txBox="1"/>
            <p:nvPr/>
          </p:nvSpPr>
          <p:spPr>
            <a:xfrm>
              <a:off x="450016" y="3669081"/>
              <a:ext cx="2082600" cy="202565"/>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madesurya.design@mail.id</a:t>
              </a:r>
              <a:endParaRPr lang="en-US" sz="1100">
                <a:solidFill>
                  <a:srgbClr val="4A4A52"/>
                </a:solidFill>
                <a:latin typeface="Rubik"/>
                <a:ea typeface="Rubik"/>
                <a:cs typeface="Rubik"/>
                <a:sym typeface="Rubik"/>
              </a:endParaRPr>
            </a:p>
          </p:txBody>
        </p:sp>
      </p:grpSp>
      <p:sp>
        <p:nvSpPr>
          <p:cNvPr id="11" name="Google Shape;76;p13"/>
          <p:cNvSpPr txBox="1"/>
          <p:nvPr/>
        </p:nvSpPr>
        <p:spPr>
          <a:xfrm>
            <a:off x="435248" y="5536240"/>
            <a:ext cx="2082600" cy="277200"/>
          </a:xfrm>
          <a:prstGeom prst="rect">
            <a:avLst/>
          </a:prstGeom>
          <a:noFill/>
          <a:ln>
            <a:noFill/>
          </a:ln>
        </p:spPr>
        <p:txBody>
          <a:bodyPr spcFirstLastPara="1" wrap="square" lIns="0" tIns="0" rIns="0" bIns="0" anchor="t" anchorCtr="0">
            <a:spAutoFit/>
          </a:bodyPr>
          <a:p>
            <a:pPr marL="0" lvl="0" indent="0" algn="l" rtl="0">
              <a:spcBef>
                <a:spcPts val="0"/>
              </a:spcBef>
              <a:spcAft>
                <a:spcPts val="0"/>
              </a:spcAft>
              <a:buNone/>
            </a:pPr>
            <a:r>
              <a:rPr lang="en-US" sz="1800" b="1">
                <a:solidFill>
                  <a:srgbClr val="4A4A52"/>
                </a:solidFill>
                <a:latin typeface="Rubik"/>
                <a:ea typeface="Rubik"/>
                <a:cs typeface="Rubik"/>
                <a:sym typeface="Rubik"/>
              </a:rPr>
              <a:t>EDUCATION</a:t>
            </a:r>
            <a:endParaRPr sz="1800" b="1">
              <a:solidFill>
                <a:srgbClr val="4A4A52"/>
              </a:solidFill>
              <a:latin typeface="Rubik"/>
              <a:ea typeface="Rubik"/>
              <a:cs typeface="Rubik"/>
              <a:sym typeface="Rubik"/>
            </a:endParaRPr>
          </a:p>
        </p:txBody>
      </p:sp>
      <p:sp>
        <p:nvSpPr>
          <p:cNvPr id="12" name="Google Shape;77;p13"/>
          <p:cNvSpPr txBox="1"/>
          <p:nvPr/>
        </p:nvSpPr>
        <p:spPr>
          <a:xfrm>
            <a:off x="435248" y="6032659"/>
            <a:ext cx="2082600" cy="16920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b="1">
                <a:solidFill>
                  <a:srgbClr val="4A4A52"/>
                </a:solidFill>
                <a:latin typeface="Rubik"/>
                <a:ea typeface="Rubik"/>
                <a:cs typeface="Rubik"/>
                <a:sym typeface="Rubik"/>
              </a:rPr>
              <a:t>Bachelor of Fine Arts </a:t>
            </a:r>
            <a:endParaRPr sz="1100" b="1">
              <a:solidFill>
                <a:srgbClr val="4A4A52"/>
              </a:solidFill>
              <a:latin typeface="Rubik"/>
              <a:ea typeface="Rubik"/>
              <a:cs typeface="Rubik"/>
              <a:sym typeface="Rubik"/>
            </a:endParaRPr>
          </a:p>
        </p:txBody>
      </p:sp>
      <p:grpSp>
        <p:nvGrpSpPr>
          <p:cNvPr id="13" name="Google Shape;78;p13"/>
          <p:cNvGrpSpPr/>
          <p:nvPr/>
        </p:nvGrpSpPr>
        <p:grpSpPr>
          <a:xfrm>
            <a:off x="450016" y="6438458"/>
            <a:ext cx="2082600" cy="869665"/>
            <a:chOff x="450016" y="6438458"/>
            <a:chExt cx="2082600" cy="869665"/>
          </a:xfrm>
        </p:grpSpPr>
        <p:sp>
          <p:nvSpPr>
            <p:cNvPr id="14" name="Google Shape;79;p13"/>
            <p:cNvSpPr txBox="1"/>
            <p:nvPr/>
          </p:nvSpPr>
          <p:spPr>
            <a:xfrm>
              <a:off x="450016" y="6438458"/>
              <a:ext cx="2082600" cy="16920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in Graphic Design</a:t>
              </a:r>
              <a:endParaRPr sz="1100">
                <a:solidFill>
                  <a:srgbClr val="4A4A52"/>
                </a:solidFill>
                <a:latin typeface="Rubik"/>
                <a:ea typeface="Rubik"/>
                <a:cs typeface="Rubik"/>
                <a:sym typeface="Rubik"/>
              </a:endParaRPr>
            </a:p>
          </p:txBody>
        </p:sp>
        <p:sp>
          <p:nvSpPr>
            <p:cNvPr id="15" name="Google Shape;80;p13"/>
            <p:cNvSpPr txBox="1"/>
            <p:nvPr/>
          </p:nvSpPr>
          <p:spPr>
            <a:xfrm>
              <a:off x="450016" y="6641516"/>
              <a:ext cx="2082600" cy="405130"/>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Bali School of Design, Denpasar, Bali</a:t>
              </a:r>
              <a:endParaRPr lang="en-US" sz="1100">
                <a:solidFill>
                  <a:srgbClr val="4A4A52"/>
                </a:solidFill>
                <a:latin typeface="Rubik"/>
                <a:ea typeface="Rubik"/>
                <a:cs typeface="Rubik"/>
                <a:sym typeface="Rubik"/>
              </a:endParaRPr>
            </a:p>
          </p:txBody>
        </p:sp>
        <p:sp>
          <p:nvSpPr>
            <p:cNvPr id="16" name="Google Shape;81;p13"/>
            <p:cNvSpPr txBox="1"/>
            <p:nvPr/>
          </p:nvSpPr>
          <p:spPr>
            <a:xfrm>
              <a:off x="450016" y="7105558"/>
              <a:ext cx="2082600" cy="202565"/>
            </a:xfrm>
            <a:prstGeom prst="rect">
              <a:avLst/>
            </a:prstGeom>
            <a:noFill/>
            <a:ln>
              <a:noFill/>
            </a:ln>
          </p:spPr>
          <p:txBody>
            <a:bodyPr spcFirstLastPara="1" wrap="square" lIns="0" tIns="0" rIns="0" bIns="0" anchor="t" anchorCtr="0">
              <a:spAutoFit/>
            </a:bodyPr>
            <a:p>
              <a:pPr marL="0" lvl="0" indent="0" algn="l" rtl="0">
                <a:lnSpc>
                  <a:spcPct val="120000"/>
                </a:lnSpc>
                <a:spcBef>
                  <a:spcPts val="0"/>
                </a:spcBef>
                <a:spcAft>
                  <a:spcPts val="0"/>
                </a:spcAft>
                <a:buNone/>
              </a:pPr>
              <a:r>
                <a:rPr lang="en-US" sz="1100">
                  <a:solidFill>
                    <a:srgbClr val="4A4A52"/>
                  </a:solidFill>
                  <a:latin typeface="Rubik"/>
                  <a:ea typeface="Rubik"/>
                  <a:cs typeface="Rubik"/>
                  <a:sym typeface="Rubik"/>
                </a:rPr>
                <a:t>Graduated: May 2022</a:t>
              </a:r>
              <a:endParaRPr lang="en-US" sz="1100">
                <a:solidFill>
                  <a:srgbClr val="4A4A52"/>
                </a:solidFill>
                <a:latin typeface="Rubik"/>
                <a:ea typeface="Rubik"/>
                <a:cs typeface="Rubik"/>
                <a:sym typeface="Rubik"/>
              </a:endParaRPr>
            </a:p>
          </p:txBody>
        </p:sp>
      </p:gr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4419</Words>
  <Application>WPS Presentation</Application>
  <PresentationFormat/>
  <Paragraphs>248</Paragraphs>
  <Slides>4</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vt:i4>
      </vt:variant>
    </vt:vector>
  </HeadingPairs>
  <TitlesOfParts>
    <vt:vector size="12" baseType="lpstr">
      <vt:lpstr>Arial</vt:lpstr>
      <vt:lpstr>SimSun</vt:lpstr>
      <vt:lpstr>Wingdings</vt:lpstr>
      <vt:lpstr>Arial</vt:lpstr>
      <vt:lpstr>Rubik</vt:lpstr>
      <vt:lpstr>Microsoft YaHei</vt:lpstr>
      <vt:lpstr>Arial Unicode MS</vt:lpstr>
      <vt:lpstr>Simple Light</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62878</cp:lastModifiedBy>
  <cp:revision>2</cp:revision>
  <dcterms:created xsi:type="dcterms:W3CDTF">2024-05-29T06:28:02Z</dcterms:created>
  <dcterms:modified xsi:type="dcterms:W3CDTF">2024-05-29T06:32:53Z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3F3AE5440B254D7A964A307EB7E83A99_13</vt:lpwstr>
  </property>
  <property fmtid="{D5CDD505-2E9C-101B-9397-08002B2CF9AE}" pid="3" name="KSOProductBuildVer">
    <vt:lpwstr>1033-12.2.0.16909</vt:lpwstr>
  </property>
</Properties>
</file>