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</p:sldIdLst>
  <p:sldSz cx="7559675" cy="10691495"/>
  <p:notesSz cx="6858000" cy="9144000"/>
  <p:embeddedFontLst>
    <p:embeddedFont>
      <p:font typeface="Cinzel Medium"/>
      <p:regular r:id="rId11"/>
      <p:bold r:id="rId12"/>
    </p:embeddedFont>
    <p:embeddedFont>
      <p:font typeface="Comfortaa Medium"/>
      <p:regular r:id="rId13"/>
      <p:bold r:id="rId14"/>
    </p:embeddedFont>
    <p:embeddedFont>
      <p:font typeface="DM Sans"/>
      <p:regular r:id="rId15"/>
      <p:bold r:id="rId16"/>
      <p:italic r:id="rId17"/>
      <p:boldItalic r:id="rId18"/>
    </p:embeddedFont>
    <p:embeddedFont>
      <p:font typeface="Cinzel"/>
      <p:regular r:id="rId19"/>
      <p:bold r:id="rId20"/>
    </p:embeddedFont>
    <p:embeddedFont>
      <p:font typeface="Mrs Saint Delafield" panose="02000000000000000000"/>
      <p:regular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pos="226" userDrawn="1">
          <p15:clr>
            <a:srgbClr val="747775"/>
          </p15:clr>
        </p15:guide>
        <p15:guide id="2" pos="793" userDrawn="1">
          <p15:clr>
            <a:srgbClr val="747775"/>
          </p15:clr>
        </p15:guide>
        <p15:guide id="3" pos="907" userDrawn="1">
          <p15:clr>
            <a:srgbClr val="747775"/>
          </p15:clr>
        </p15:guide>
        <p15:guide id="4" pos="4536" userDrawn="1">
          <p15:clr>
            <a:srgbClr val="747775"/>
          </p15:clr>
        </p15:guide>
        <p15:guide id="5" orient="horz" pos="824" userDrawn="1">
          <p15:clr>
            <a:srgbClr val="747775"/>
          </p15:clr>
        </p15:guide>
        <p15:guide id="6" pos="2438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15620"/>
    <p:restoredTop sz="94660"/>
  </p:normalViewPr>
  <p:slideViewPr>
    <p:cSldViewPr snapToGrid="0" showGuides="1">
      <p:cViewPr varScale="1">
        <p:scale>
          <a:sx n="100" d="100"/>
          <a:sy n="100" d="100"/>
        </p:scale>
        <p:origin x="0" y="0"/>
      </p:cViewPr>
      <p:guideLst>
        <p:guide pos="226"/>
        <p:guide pos="793"/>
        <p:guide pos="907"/>
        <p:guide pos="4536"/>
        <p:guide orient="horz" pos="824"/>
        <p:guide pos="2438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font" Target="fonts/font11.fntdata"/><Relationship Id="rId20" Type="http://schemas.openxmlformats.org/officeDocument/2006/relationships/font" Target="fonts/font10.fntdata"/><Relationship Id="rId2" Type="http://schemas.openxmlformats.org/officeDocument/2006/relationships/theme" Target="theme/theme1.xml"/><Relationship Id="rId19" Type="http://schemas.openxmlformats.org/officeDocument/2006/relationships/font" Target="fonts/font9.fntdata"/><Relationship Id="rId18" Type="http://schemas.openxmlformats.org/officeDocument/2006/relationships/font" Target="fonts/font8.fntdata"/><Relationship Id="rId17" Type="http://schemas.openxmlformats.org/officeDocument/2006/relationships/font" Target="fonts/font7.fntdata"/><Relationship Id="rId16" Type="http://schemas.openxmlformats.org/officeDocument/2006/relationships/font" Target="fonts/font6.fntdata"/><Relationship Id="rId15" Type="http://schemas.openxmlformats.org/officeDocument/2006/relationships/font" Target="fonts/font5.fntdata"/><Relationship Id="rId14" Type="http://schemas.openxmlformats.org/officeDocument/2006/relationships/font" Target="fonts/font4.fntdata"/><Relationship Id="rId13" Type="http://schemas.openxmlformats.org/officeDocument/2006/relationships/font" Target="fonts/font3.fntdata"/><Relationship Id="rId12" Type="http://schemas.openxmlformats.org/officeDocument/2006/relationships/font" Target="fonts/font2.fntdata"/><Relationship Id="rId11" Type="http://schemas.openxmlformats.org/officeDocument/2006/relationships/font" Target="fonts/font1.fntdata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type="sldImg" idx="2"/>
          </p:nvPr>
        </p:nvSpPr>
        <p:spPr>
          <a:xfrm>
            <a:off x="2217050" y="685800"/>
            <a:ext cx="2424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type="sldImg" idx="2"/>
          </p:nvPr>
        </p:nvSpPr>
        <p:spPr>
          <a:xfrm>
            <a:off x="2217050" y="685800"/>
            <a:ext cx="2424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25a418e7944_0_36:notes"/>
          <p:cNvSpPr/>
          <p:nvPr>
            <p:ph type="sldImg" idx="2"/>
          </p:nvPr>
        </p:nvSpPr>
        <p:spPr>
          <a:xfrm>
            <a:off x="2217050" y="685800"/>
            <a:ext cx="2424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25a418e7944_0_3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25a418e7944_0_107:notes"/>
          <p:cNvSpPr/>
          <p:nvPr>
            <p:ph type="sldImg" idx="2"/>
          </p:nvPr>
        </p:nvSpPr>
        <p:spPr>
          <a:xfrm>
            <a:off x="2217050" y="685800"/>
            <a:ext cx="2424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25a418e7944_0_10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5a418e7944_0_159:notes"/>
          <p:cNvSpPr/>
          <p:nvPr>
            <p:ph type="sldImg" idx="2"/>
          </p:nvPr>
        </p:nvSpPr>
        <p:spPr>
          <a:xfrm>
            <a:off x="2217050" y="685800"/>
            <a:ext cx="2424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25a418e7944_0_15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Title slid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type="subTitle" idx="1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Section header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matchingName="Title and body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type="body" idx="1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matchingName="Title and two columns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type="body" idx="1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type="body" idx="2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Title 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type="body" idx="1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type="subTitle" idx="1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type="body" idx="2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type="body" idx="1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type="title" hasCustomPrompt="1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type="body" idx="1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type="body" idx="1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descr="C:\Users\62878\Downloads\2024-05-2820.02.32.jpg2024-05-2820.02.32"/>
          <p:cNvPicPr preferRelativeResize="0"/>
          <p:nvPr/>
        </p:nvPicPr>
        <p:blipFill rotWithShape="1">
          <a:blip r:embed="rId1"/>
          <a:srcRect l="2767" r="2767"/>
          <a:stretch>
            <a:fillRect/>
          </a:stretch>
        </p:blipFill>
        <p:spPr>
          <a:xfrm>
            <a:off x="360000" y="358725"/>
            <a:ext cx="899999" cy="952499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1416385" y="303059"/>
            <a:ext cx="3055500" cy="802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2900">
                <a:latin typeface="Cinzel Medium"/>
                <a:ea typeface="Cinzel Medium"/>
                <a:cs typeface="Cinzel Medium"/>
                <a:sym typeface="Cinzel Medium"/>
              </a:rPr>
              <a:t>NI MADE</a:t>
            </a:r>
            <a:endParaRPr lang="en-US" sz="2900">
              <a:latin typeface="Cinzel Medium"/>
              <a:ea typeface="Cinzel Medium"/>
              <a:cs typeface="Cinzel Medium"/>
              <a:sym typeface="Cinzel Medium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2900">
                <a:latin typeface="Cinzel Medium"/>
                <a:ea typeface="Cinzel Medium"/>
                <a:cs typeface="Cinzel Medium"/>
                <a:sym typeface="Cinzel Medium"/>
              </a:rPr>
              <a:t>DEWI SUKMA</a:t>
            </a:r>
            <a:endParaRPr lang="en-US" sz="2900">
              <a:latin typeface="Cinzel Medium"/>
              <a:ea typeface="Cinzel Medium"/>
              <a:cs typeface="Cinzel Medium"/>
              <a:sym typeface="Cinzel Medium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1428755" y="1162125"/>
            <a:ext cx="3055500" cy="165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Comfortaa Medium"/>
                <a:ea typeface="Comfortaa Medium"/>
                <a:cs typeface="Comfortaa Medium"/>
                <a:sym typeface="Comfortaa Medium"/>
              </a:rPr>
              <a:t>CURRICULUM VITAE</a:t>
            </a:r>
            <a:endParaRPr sz="1200">
              <a:latin typeface="Comfortaa Medium"/>
              <a:ea typeface="Comfortaa Medium"/>
              <a:cs typeface="Comfortaa Medium"/>
              <a:sym typeface="Comfortaa Medium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4861470" y="346360"/>
            <a:ext cx="2319900" cy="10153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000" b="1">
                <a:latin typeface="DM Sans"/>
                <a:ea typeface="DM Sans"/>
                <a:cs typeface="DM Sans"/>
                <a:sym typeface="DM Sans"/>
              </a:rPr>
              <a:t>Phone:</a:t>
            </a:r>
            <a:r>
              <a:rPr lang="en-US" sz="1000"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000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rPr>
              <a:t>+62 361-876-5432</a:t>
            </a:r>
            <a:endParaRPr lang="en-US" sz="1000">
              <a:solidFill>
                <a:srgbClr val="3C3C3B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lvl="0" indent="0" algn="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000" b="1">
                <a:latin typeface="DM Sans"/>
                <a:ea typeface="DM Sans"/>
                <a:cs typeface="DM Sans"/>
                <a:sym typeface="DM Sans"/>
              </a:rPr>
              <a:t>Email:</a:t>
            </a:r>
            <a:r>
              <a:rPr lang="en-US" sz="1000"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000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rPr>
              <a:t>dewisu@mail.com</a:t>
            </a:r>
            <a:endParaRPr lang="en-US" sz="1000">
              <a:solidFill>
                <a:srgbClr val="3C3C3B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lvl="0" indent="0" algn="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000" b="1">
                <a:latin typeface="DM Sans"/>
                <a:ea typeface="DM Sans"/>
                <a:cs typeface="DM Sans"/>
                <a:sym typeface="DM Sans"/>
              </a:rPr>
              <a:t>Linkedin:</a:t>
            </a:r>
            <a:r>
              <a:rPr lang="en-US" sz="1000"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000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rPr>
              <a:t>linkedin.com/in/dewisu</a:t>
            </a:r>
            <a:r>
              <a:rPr lang="en-US" sz="1000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rPr>
              <a:t>/</a:t>
            </a:r>
            <a:endParaRPr sz="1000">
              <a:solidFill>
                <a:srgbClr val="3C3C3B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lvl="0" indent="0" algn="r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000" b="1">
                <a:latin typeface="DM Sans"/>
                <a:ea typeface="DM Sans"/>
                <a:cs typeface="DM Sans"/>
                <a:sym typeface="DM Sans"/>
              </a:rPr>
              <a:t>Address:</a:t>
            </a:r>
            <a:r>
              <a:rPr lang="en-US" sz="1000"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000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rPr>
              <a:t>Jl. Raya Ubud No. 45, Ubud, Bali, Indonesia</a:t>
            </a:r>
            <a:r>
              <a:rPr lang="en-US" sz="1000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endParaRPr sz="1000">
              <a:solidFill>
                <a:srgbClr val="3C3C3B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58" name="Google Shape;58;p13"/>
          <p:cNvGrpSpPr/>
          <p:nvPr/>
        </p:nvGrpSpPr>
        <p:grpSpPr>
          <a:xfrm>
            <a:off x="360005" y="1546250"/>
            <a:ext cx="6845520" cy="233080"/>
            <a:chOff x="360005" y="1546250"/>
            <a:chExt cx="6845520" cy="233080"/>
          </a:xfrm>
        </p:grpSpPr>
        <p:cxnSp>
          <p:nvCxnSpPr>
            <p:cNvPr id="59" name="Google Shape;59;p13"/>
            <p:cNvCxnSpPr/>
            <p:nvPr/>
          </p:nvCxnSpPr>
          <p:spPr>
            <a:xfrm>
              <a:off x="364925" y="1779330"/>
              <a:ext cx="6840600" cy="0"/>
            </a:xfrm>
            <a:prstGeom prst="straightConnector1">
              <a:avLst/>
            </a:prstGeom>
            <a:noFill/>
            <a:ln w="19050" cap="flat" cmpd="sng">
              <a:solidFill>
                <a:srgbClr val="B2B2B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60" name="Google Shape;60;p13"/>
            <p:cNvSpPr txBox="1"/>
            <p:nvPr/>
          </p:nvSpPr>
          <p:spPr>
            <a:xfrm>
              <a:off x="360005" y="1546250"/>
              <a:ext cx="1538700" cy="193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b="1">
                  <a:latin typeface="Cinzel"/>
                  <a:ea typeface="Cinzel"/>
                  <a:cs typeface="Cinzel"/>
                  <a:sym typeface="Cinzel"/>
                </a:rPr>
                <a:t>SUMMARY</a:t>
              </a:r>
              <a:endParaRPr b="1">
                <a:latin typeface="Cinzel"/>
                <a:ea typeface="Cinzel"/>
                <a:cs typeface="Cinzel"/>
                <a:sym typeface="Cinzel"/>
              </a:endParaRPr>
            </a:p>
          </p:txBody>
        </p:sp>
      </p:grpSp>
      <p:sp>
        <p:nvSpPr>
          <p:cNvPr id="61" name="Google Shape;61;p13"/>
          <p:cNvSpPr txBox="1"/>
          <p:nvPr/>
        </p:nvSpPr>
        <p:spPr>
          <a:xfrm>
            <a:off x="1440000" y="1911175"/>
            <a:ext cx="5760000" cy="8102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rPr>
              <a:t>Highly motivated and detail-oriented professional with over 5 years of experience in housekeeping and hospitality. Proficient in maintaining cleanliness and organization to ensure guest satisfaction. Seeking a challenging position where I can utilize my skills and contribute to the success of the team.</a:t>
            </a:r>
            <a:endParaRPr lang="en-US" sz="1100">
              <a:solidFill>
                <a:srgbClr val="3C3C3B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62" name="Google Shape;62;p13"/>
          <p:cNvGrpSpPr/>
          <p:nvPr/>
        </p:nvGrpSpPr>
        <p:grpSpPr>
          <a:xfrm>
            <a:off x="360005" y="2900800"/>
            <a:ext cx="6845520" cy="1796165"/>
            <a:chOff x="360005" y="2900800"/>
            <a:chExt cx="6845520" cy="1796165"/>
          </a:xfrm>
        </p:grpSpPr>
        <p:grpSp>
          <p:nvGrpSpPr>
            <p:cNvPr id="63" name="Google Shape;63;p13"/>
            <p:cNvGrpSpPr/>
            <p:nvPr/>
          </p:nvGrpSpPr>
          <p:grpSpPr>
            <a:xfrm>
              <a:off x="360005" y="2900800"/>
              <a:ext cx="6845520" cy="233080"/>
              <a:chOff x="360005" y="1546250"/>
              <a:chExt cx="6845520" cy="233080"/>
            </a:xfrm>
          </p:grpSpPr>
          <p:cxnSp>
            <p:nvCxnSpPr>
              <p:cNvPr id="64" name="Google Shape;64;p13"/>
              <p:cNvCxnSpPr/>
              <p:nvPr/>
            </p:nvCxnSpPr>
            <p:spPr>
              <a:xfrm>
                <a:off x="364925" y="1779330"/>
                <a:ext cx="68406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B2B2B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65" name="Google Shape;65;p13"/>
              <p:cNvSpPr txBox="1"/>
              <p:nvPr/>
            </p:nvSpPr>
            <p:spPr>
              <a:xfrm>
                <a:off x="360005" y="1546250"/>
                <a:ext cx="1538700" cy="193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b="1">
                    <a:latin typeface="Cinzel"/>
                    <a:ea typeface="Cinzel"/>
                    <a:cs typeface="Cinzel"/>
                    <a:sym typeface="Cinzel"/>
                  </a:rPr>
                  <a:t>EDUCATION</a:t>
                </a:r>
                <a:endParaRPr b="1">
                  <a:latin typeface="Cinzel"/>
                  <a:ea typeface="Cinzel"/>
                  <a:cs typeface="Cinzel"/>
                  <a:sym typeface="Cinzel"/>
                </a:endParaRPr>
              </a:p>
            </p:txBody>
          </p:sp>
        </p:grpSp>
        <p:sp>
          <p:nvSpPr>
            <p:cNvPr id="66" name="Google Shape;66;p13"/>
            <p:cNvSpPr txBox="1"/>
            <p:nvPr/>
          </p:nvSpPr>
          <p:spPr>
            <a:xfrm>
              <a:off x="1440000" y="3279010"/>
              <a:ext cx="5760000" cy="14179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 panose="020B0604020202020204"/>
                <a:buNone/>
              </a:pPr>
              <a:r>
                <a:rPr lang="en-US" sz="1100" b="1">
                  <a:latin typeface="DM Sans"/>
                  <a:ea typeface="DM Sans"/>
                  <a:cs typeface="DM Sans"/>
                  <a:sym typeface="DM Sans"/>
                </a:rPr>
                <a:t>Diploma in Hospitality Management</a:t>
              </a:r>
              <a:endParaRPr lang="en-US" sz="1100" b="1">
                <a:latin typeface="DM Sans"/>
                <a:ea typeface="DM Sans"/>
                <a:cs typeface="DM Sans"/>
                <a:sym typeface="DM Sans"/>
              </a:endParaRPr>
            </a:p>
            <a:p>
              <a:pPr marL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 panose="020B0604020202020204"/>
                <a:buNone/>
              </a:pPr>
              <a:r>
                <a:rPr lang="en-US" sz="1100" i="1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rPr>
                <a:t>Bali Tourism Institute</a:t>
              </a:r>
              <a:endParaRPr lang="en-US" sz="1100" i="1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endParaRPr>
            </a:p>
            <a:p>
              <a:pPr marL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 panose="020B0604020202020204"/>
                <a:buNone/>
              </a:pPr>
              <a:r>
                <a:rPr lang="en-US" sz="1100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rPr>
                <a:t>Completion - 2021</a:t>
              </a:r>
              <a:endParaRPr lang="en-US" sz="1100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endParaRPr>
            </a:p>
            <a:p>
              <a:pPr marL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 panose="020B0604020202020204"/>
                <a:buNone/>
              </a:pPr>
              <a:endParaRPr sz="1100">
                <a:latin typeface="DM Sans"/>
                <a:ea typeface="DM Sans"/>
                <a:cs typeface="DM Sans"/>
                <a:sym typeface="DM Sans"/>
              </a:endParaRPr>
            </a:p>
            <a:p>
              <a:pPr marL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 panose="020B0604020202020204"/>
                <a:buNone/>
              </a:pPr>
              <a:r>
                <a:rPr lang="en-US" sz="1100" b="1">
                  <a:latin typeface="DM Sans"/>
                  <a:ea typeface="DM Sans"/>
                  <a:cs typeface="DM Sans"/>
                  <a:sym typeface="DM Sans"/>
                </a:rPr>
                <a:t>High School Diploma</a:t>
              </a:r>
              <a:endParaRPr lang="en-US" sz="1100" b="1">
                <a:latin typeface="DM Sans"/>
                <a:ea typeface="DM Sans"/>
                <a:cs typeface="DM Sans"/>
                <a:sym typeface="DM Sans"/>
              </a:endParaRPr>
            </a:p>
            <a:p>
              <a:pPr marL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 panose="020B0604020202020204"/>
                <a:buNone/>
              </a:pPr>
              <a:r>
                <a:rPr lang="en-US" sz="1100" i="1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rPr>
                <a:t>SMA Negeri 1 Ubud</a:t>
              </a:r>
              <a:endParaRPr lang="en-US" sz="1100" i="1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endParaRPr>
            </a:p>
            <a:p>
              <a:pPr marL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i="1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rPr>
                <a:t>Graduation - </a:t>
              </a:r>
              <a:r>
                <a:rPr lang="en-US" sz="1100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rPr>
                <a:t>2018</a:t>
              </a:r>
              <a:endParaRPr sz="1100" i="1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67" name="Google Shape;67;p13"/>
          <p:cNvGrpSpPr/>
          <p:nvPr/>
        </p:nvGrpSpPr>
        <p:grpSpPr>
          <a:xfrm>
            <a:off x="359997" y="4875800"/>
            <a:ext cx="6845528" cy="233090"/>
            <a:chOff x="359997" y="1546240"/>
            <a:chExt cx="6845528" cy="233090"/>
          </a:xfrm>
        </p:grpSpPr>
        <p:cxnSp>
          <p:nvCxnSpPr>
            <p:cNvPr id="68" name="Google Shape;68;p13"/>
            <p:cNvCxnSpPr/>
            <p:nvPr/>
          </p:nvCxnSpPr>
          <p:spPr>
            <a:xfrm>
              <a:off x="364925" y="1779330"/>
              <a:ext cx="6840600" cy="0"/>
            </a:xfrm>
            <a:prstGeom prst="straightConnector1">
              <a:avLst/>
            </a:prstGeom>
            <a:noFill/>
            <a:ln w="19050" cap="flat" cmpd="sng">
              <a:solidFill>
                <a:srgbClr val="B2B2B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69" name="Google Shape;69;p13"/>
            <p:cNvSpPr txBox="1"/>
            <p:nvPr/>
          </p:nvSpPr>
          <p:spPr>
            <a:xfrm>
              <a:off x="359997" y="1546240"/>
              <a:ext cx="2441700" cy="193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b="1">
                  <a:latin typeface="Cinzel"/>
                  <a:ea typeface="Cinzel"/>
                  <a:cs typeface="Cinzel"/>
                  <a:sym typeface="Cinzel"/>
                </a:rPr>
                <a:t>WORK EXPERIENCE</a:t>
              </a:r>
              <a:endParaRPr b="1">
                <a:latin typeface="Cinzel"/>
                <a:ea typeface="Cinzel"/>
                <a:cs typeface="Cinzel"/>
                <a:sym typeface="Cinzel"/>
              </a:endParaRPr>
            </a:p>
          </p:txBody>
        </p:sp>
      </p:grpSp>
      <p:grpSp>
        <p:nvGrpSpPr>
          <p:cNvPr id="70" name="Google Shape;70;p13"/>
          <p:cNvGrpSpPr/>
          <p:nvPr/>
        </p:nvGrpSpPr>
        <p:grpSpPr>
          <a:xfrm>
            <a:off x="360000" y="5254020"/>
            <a:ext cx="6840000" cy="1823085"/>
            <a:chOff x="360000" y="5254020"/>
            <a:chExt cx="6840000" cy="1823085"/>
          </a:xfrm>
        </p:grpSpPr>
        <p:sp>
          <p:nvSpPr>
            <p:cNvPr id="71" name="Google Shape;71;p13"/>
            <p:cNvSpPr txBox="1"/>
            <p:nvPr/>
          </p:nvSpPr>
          <p:spPr>
            <a:xfrm>
              <a:off x="1440000" y="5254020"/>
              <a:ext cx="5760000" cy="182308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latin typeface="DM Sans"/>
                  <a:ea typeface="DM Sans"/>
                  <a:cs typeface="DM Sans"/>
                  <a:sym typeface="DM Sans"/>
                </a:rPr>
                <a:t>Housekeeping Supervisor</a:t>
              </a:r>
              <a:endParaRPr lang="en-US" sz="1100" b="1">
                <a:latin typeface="DM Sans"/>
                <a:ea typeface="DM Sans"/>
                <a:cs typeface="DM Sans"/>
                <a:sym typeface="DM Sans"/>
              </a:endParaRPr>
            </a:p>
            <a:p>
              <a:pPr marL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i="1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rPr>
                <a:t>Bali Paradise Resort, Ubud, Bali</a:t>
              </a:r>
              <a:endParaRPr lang="en-US" sz="1100" i="1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endParaRPr>
            </a:p>
            <a:p>
              <a:pPr marL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sz="1100" i="1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endParaRPr>
            </a:p>
            <a:p>
              <a:pPr marL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latin typeface="DM Sans"/>
                  <a:ea typeface="DM Sans"/>
                  <a:cs typeface="DM Sans"/>
                  <a:sym typeface="DM Sans"/>
                </a:rPr>
                <a:t>Key Qualifications and Responsibilities</a:t>
              </a:r>
              <a:endParaRPr sz="1100" b="1">
                <a:latin typeface="DM Sans"/>
                <a:ea typeface="DM Sans"/>
                <a:cs typeface="DM Sans"/>
                <a:sym typeface="DM Sans"/>
              </a:endParaRPr>
            </a:p>
            <a:p>
              <a:pPr marL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rPr>
                <a:t>    •   Supervised a team of housekeeping staff to maintain high standards of cleanliness and service. </a:t>
              </a:r>
              <a:endParaRPr sz="1100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endParaRPr>
            </a:p>
            <a:p>
              <a:pPr marL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rPr>
                <a:t>    •  Conducted regular inspections to ensure all guest rooms and public areas met hotel standards. </a:t>
              </a:r>
              <a:endParaRPr sz="1100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endParaRPr>
            </a:p>
            <a:p>
              <a:pPr marL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rPr>
                <a:t>    •   Trained new employees on proper cleaning techniques and safety protocols.</a:t>
              </a:r>
              <a:endParaRPr sz="1100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2" name="Google Shape;72;p13"/>
            <p:cNvSpPr txBox="1"/>
            <p:nvPr/>
          </p:nvSpPr>
          <p:spPr>
            <a:xfrm>
              <a:off x="360000" y="5266395"/>
              <a:ext cx="900000" cy="3321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900" b="1">
                  <a:latin typeface="DM Sans"/>
                  <a:ea typeface="DM Sans"/>
                  <a:cs typeface="DM Sans"/>
                  <a:sym typeface="DM Sans"/>
                </a:rPr>
                <a:t>July 2021 - Present</a:t>
              </a:r>
              <a:endParaRPr lang="en-US" sz="900" b="1"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73" name="Google Shape;73;p13"/>
          <p:cNvGrpSpPr/>
          <p:nvPr/>
        </p:nvGrpSpPr>
        <p:grpSpPr>
          <a:xfrm>
            <a:off x="360000" y="7413400"/>
            <a:ext cx="6840000" cy="1417955"/>
            <a:chOff x="360000" y="5254020"/>
            <a:chExt cx="6840000" cy="1417955"/>
          </a:xfrm>
        </p:grpSpPr>
        <p:sp>
          <p:nvSpPr>
            <p:cNvPr id="74" name="Google Shape;74;p13"/>
            <p:cNvSpPr txBox="1"/>
            <p:nvPr/>
          </p:nvSpPr>
          <p:spPr>
            <a:xfrm>
              <a:off x="1440000" y="5254020"/>
              <a:ext cx="5760000" cy="14179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latin typeface="DM Sans"/>
                  <a:ea typeface="DM Sans"/>
                  <a:cs typeface="DM Sans"/>
                  <a:sym typeface="DM Sans"/>
                </a:rPr>
                <a:t>Housekeeper</a:t>
              </a:r>
              <a:endParaRPr lang="en-US" sz="1100" b="1">
                <a:latin typeface="DM Sans"/>
                <a:ea typeface="DM Sans"/>
                <a:cs typeface="DM Sans"/>
                <a:sym typeface="DM Sans"/>
              </a:endParaRPr>
            </a:p>
            <a:p>
              <a:pPr marL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i="1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rPr>
                <a:t>Sunset Villas, Seminyak, Bali</a:t>
              </a:r>
              <a:endParaRPr lang="en-US" sz="1100" i="1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endParaRPr>
            </a:p>
            <a:p>
              <a:pPr marL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sz="1100" i="1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endParaRPr>
            </a:p>
            <a:p>
              <a:pPr marL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latin typeface="DM Sans"/>
                  <a:ea typeface="DM Sans"/>
                  <a:cs typeface="DM Sans"/>
                  <a:sym typeface="DM Sans"/>
                </a:rPr>
                <a:t>Key Qualifications and Responsibilities</a:t>
              </a:r>
              <a:endParaRPr sz="1100" b="1">
                <a:latin typeface="DM Sans"/>
                <a:ea typeface="DM Sans"/>
                <a:cs typeface="DM Sans"/>
                <a:sym typeface="DM Sans"/>
              </a:endParaRPr>
            </a:p>
            <a:p>
              <a:pPr marL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latin typeface="DM Sans"/>
                  <a:ea typeface="DM Sans"/>
                  <a:cs typeface="DM Sans"/>
                  <a:sym typeface="DM Sans"/>
                </a:rPr>
                <a:t>   </a:t>
              </a:r>
              <a:r>
                <a:rPr lang="en-US" sz="1100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rPr>
                <a:t> •   Performed cleaning duties in guest rooms, lobbies, and other public areas.</a:t>
              </a:r>
              <a:endParaRPr lang="en-US" sz="1100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endParaRPr>
            </a:p>
            <a:p>
              <a:pPr marL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rPr>
                <a:t>    •   Ensured all rooms were stocked with necessary supplies and amenities. </a:t>
              </a:r>
              <a:endParaRPr sz="1100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endParaRPr>
            </a:p>
            <a:p>
              <a:pPr marL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rPr>
                <a:t>    •   Responded promptly to guest requests and resolved any issues efficiently.</a:t>
              </a:r>
              <a:endParaRPr sz="1100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75" name="Google Shape;75;p13"/>
            <p:cNvSpPr txBox="1"/>
            <p:nvPr/>
          </p:nvSpPr>
          <p:spPr>
            <a:xfrm>
              <a:off x="360000" y="5266395"/>
              <a:ext cx="900000" cy="3321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900" b="1">
                  <a:latin typeface="DM Sans"/>
                  <a:ea typeface="DM Sans"/>
                  <a:cs typeface="DM Sans"/>
                  <a:sym typeface="DM Sans"/>
                </a:rPr>
                <a:t>May 2019 - June 2021</a:t>
              </a:r>
              <a:endParaRPr lang="en-US" sz="900" b="1"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14" descr="C:\Users\62878\Downloads\2024-05-2820.02.32.jpg2024-05-2820.02.32"/>
          <p:cNvPicPr preferRelativeResize="0"/>
          <p:nvPr/>
        </p:nvPicPr>
        <p:blipFill rotWithShape="1">
          <a:blip r:embed="rId1"/>
          <a:srcRect l="2767" r="2767"/>
          <a:stretch>
            <a:fillRect/>
          </a:stretch>
        </p:blipFill>
        <p:spPr>
          <a:xfrm>
            <a:off x="360000" y="358725"/>
            <a:ext cx="899999" cy="952499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4"/>
          <p:cNvSpPr txBox="1"/>
          <p:nvPr/>
        </p:nvSpPr>
        <p:spPr>
          <a:xfrm>
            <a:off x="1416385" y="303059"/>
            <a:ext cx="3055500" cy="802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2900">
                <a:latin typeface="Cinzel Medium"/>
                <a:ea typeface="Cinzel Medium"/>
                <a:cs typeface="Cinzel Medium"/>
                <a:sym typeface="Cinzel Medium"/>
              </a:rPr>
              <a:t>NI MADE</a:t>
            </a:r>
            <a:endParaRPr lang="en-US" sz="2900">
              <a:latin typeface="Cinzel Medium"/>
              <a:ea typeface="Cinzel Medium"/>
              <a:cs typeface="Cinzel Medium"/>
              <a:sym typeface="Cinzel Medium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2900">
                <a:latin typeface="Cinzel Medium"/>
                <a:ea typeface="Cinzel Medium"/>
                <a:cs typeface="Cinzel Medium"/>
                <a:sym typeface="Cinzel Medium"/>
              </a:rPr>
              <a:t>DEWI SUKMA</a:t>
            </a:r>
            <a:endParaRPr sz="2900">
              <a:latin typeface="Cinzel Medium"/>
              <a:ea typeface="Cinzel Medium"/>
              <a:cs typeface="Cinzel Medium"/>
              <a:sym typeface="Cinzel Medium"/>
            </a:endParaRPr>
          </a:p>
        </p:txBody>
      </p:sp>
      <p:sp>
        <p:nvSpPr>
          <p:cNvPr id="82" name="Google Shape;82;p14"/>
          <p:cNvSpPr txBox="1"/>
          <p:nvPr/>
        </p:nvSpPr>
        <p:spPr>
          <a:xfrm>
            <a:off x="1428755" y="1162125"/>
            <a:ext cx="3055500" cy="165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Comfortaa Medium"/>
                <a:ea typeface="Comfortaa Medium"/>
                <a:cs typeface="Comfortaa Medium"/>
                <a:sym typeface="Comfortaa Medium"/>
              </a:rPr>
              <a:t>CURRICULUM VITAE</a:t>
            </a:r>
            <a:endParaRPr sz="1200">
              <a:latin typeface="Comfortaa Medium"/>
              <a:ea typeface="Comfortaa Medium"/>
              <a:cs typeface="Comfortaa Medium"/>
              <a:sym typeface="Comfortaa Medium"/>
            </a:endParaRPr>
          </a:p>
        </p:txBody>
      </p:sp>
      <p:sp>
        <p:nvSpPr>
          <p:cNvPr id="83" name="Google Shape;83;p14"/>
          <p:cNvSpPr txBox="1"/>
          <p:nvPr/>
        </p:nvSpPr>
        <p:spPr>
          <a:xfrm>
            <a:off x="4861470" y="346360"/>
            <a:ext cx="2319900" cy="10153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000" b="1">
                <a:latin typeface="DM Sans"/>
                <a:ea typeface="DM Sans"/>
                <a:cs typeface="DM Sans"/>
                <a:sym typeface="DM Sans"/>
              </a:rPr>
              <a:t>Phone:</a:t>
            </a:r>
            <a:r>
              <a:rPr lang="en-US" sz="1000"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000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rPr>
              <a:t>+62 361-876-5432</a:t>
            </a:r>
            <a:endParaRPr lang="en-US" sz="1000">
              <a:solidFill>
                <a:srgbClr val="3C3C3B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lvl="0" indent="0" algn="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000" b="1">
                <a:latin typeface="DM Sans"/>
                <a:ea typeface="DM Sans"/>
                <a:cs typeface="DM Sans"/>
                <a:sym typeface="DM Sans"/>
              </a:rPr>
              <a:t>Email:</a:t>
            </a:r>
            <a:r>
              <a:rPr lang="en-US" sz="1000"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000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rPr>
              <a:t>dewisu@mail.com</a:t>
            </a:r>
            <a:endParaRPr lang="en-US" sz="1000">
              <a:solidFill>
                <a:srgbClr val="3C3C3B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lvl="0" indent="0" algn="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000" b="1">
                <a:latin typeface="DM Sans"/>
                <a:ea typeface="DM Sans"/>
                <a:cs typeface="DM Sans"/>
                <a:sym typeface="DM Sans"/>
              </a:rPr>
              <a:t>Linkedin:</a:t>
            </a:r>
            <a:r>
              <a:rPr lang="en-US" sz="1000"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000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rPr>
              <a:t>linkedin.com/in/dewisu/</a:t>
            </a:r>
            <a:endParaRPr sz="1000">
              <a:solidFill>
                <a:srgbClr val="3C3C3B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lvl="0" indent="0" algn="r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000" b="1">
                <a:latin typeface="DM Sans"/>
                <a:ea typeface="DM Sans"/>
                <a:cs typeface="DM Sans"/>
                <a:sym typeface="DM Sans"/>
              </a:rPr>
              <a:t>Address:</a:t>
            </a:r>
            <a:r>
              <a:rPr lang="en-US" sz="1000"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000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rPr>
              <a:t>Jl. Raya Ubud No. 45, Ubud, Bali, Indonesia </a:t>
            </a:r>
            <a:endParaRPr sz="1000">
              <a:solidFill>
                <a:srgbClr val="3C3C3B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84" name="Google Shape;84;p14"/>
          <p:cNvGrpSpPr/>
          <p:nvPr/>
        </p:nvGrpSpPr>
        <p:grpSpPr>
          <a:xfrm>
            <a:off x="360005" y="1546250"/>
            <a:ext cx="6845520" cy="1383935"/>
            <a:chOff x="360005" y="1546250"/>
            <a:chExt cx="6845520" cy="1383935"/>
          </a:xfrm>
        </p:grpSpPr>
        <p:grpSp>
          <p:nvGrpSpPr>
            <p:cNvPr id="85" name="Google Shape;85;p14"/>
            <p:cNvGrpSpPr/>
            <p:nvPr/>
          </p:nvGrpSpPr>
          <p:grpSpPr>
            <a:xfrm>
              <a:off x="360005" y="1546250"/>
              <a:ext cx="6845520" cy="233080"/>
              <a:chOff x="360005" y="1546250"/>
              <a:chExt cx="6845520" cy="233080"/>
            </a:xfrm>
          </p:grpSpPr>
          <p:cxnSp>
            <p:nvCxnSpPr>
              <p:cNvPr id="86" name="Google Shape;86;p14"/>
              <p:cNvCxnSpPr/>
              <p:nvPr/>
            </p:nvCxnSpPr>
            <p:spPr>
              <a:xfrm>
                <a:off x="364925" y="1779330"/>
                <a:ext cx="68406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B2B2B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87" name="Google Shape;87;p14"/>
              <p:cNvSpPr txBox="1"/>
              <p:nvPr/>
            </p:nvSpPr>
            <p:spPr>
              <a:xfrm>
                <a:off x="360005" y="1546250"/>
                <a:ext cx="2321560" cy="1163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b="1">
                    <a:latin typeface="Cinzel"/>
                    <a:ea typeface="Cinzel"/>
                    <a:cs typeface="Cinzel"/>
                    <a:sym typeface="Cinzel"/>
                  </a:rPr>
                  <a:t>CORE COMPETENCIES</a:t>
                </a:r>
                <a:endParaRPr lang="en-US" b="1">
                  <a:latin typeface="Cinzel"/>
                  <a:ea typeface="Cinzel"/>
                  <a:cs typeface="Cinzel"/>
                  <a:sym typeface="Cinzel"/>
                </a:endParaRPr>
              </a:p>
            </p:txBody>
          </p:sp>
        </p:grpSp>
        <p:sp>
          <p:nvSpPr>
            <p:cNvPr id="88" name="Google Shape;88;p14"/>
            <p:cNvSpPr txBox="1"/>
            <p:nvPr/>
          </p:nvSpPr>
          <p:spPr>
            <a:xfrm>
              <a:off x="1440000" y="1917360"/>
              <a:ext cx="5760000" cy="10128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 panose="020B0604020202020204"/>
                <a:buNone/>
              </a:pPr>
              <a:r>
                <a:rPr lang="en-US" sz="1100">
                  <a:latin typeface="DM Sans"/>
                  <a:ea typeface="DM Sans"/>
                  <a:cs typeface="DM Sans"/>
                  <a:sym typeface="DM Sans"/>
                </a:rPr>
                <a:t>    •   Attention to Detail</a:t>
              </a:r>
              <a:r>
                <a:rPr lang="en-US" sz="1100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rPr>
                <a:t> </a:t>
              </a:r>
              <a:endParaRPr sz="1100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endParaRPr>
            </a:p>
            <a:p>
              <a:pPr marL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 panose="020B0604020202020204"/>
                <a:buNone/>
              </a:pPr>
              <a:r>
                <a:rPr lang="en-US" sz="1100">
                  <a:latin typeface="DM Sans"/>
                  <a:ea typeface="DM Sans"/>
                  <a:cs typeface="DM Sans"/>
                  <a:sym typeface="DM Sans"/>
                </a:rPr>
                <a:t>    •   Time Management</a:t>
              </a:r>
              <a:r>
                <a:rPr lang="en-US" sz="1100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rPr>
                <a:t> </a:t>
              </a:r>
              <a:endParaRPr sz="1100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endParaRPr>
            </a:p>
            <a:p>
              <a:pPr marL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 panose="020B0604020202020204"/>
                <a:buNone/>
              </a:pPr>
              <a:r>
                <a:rPr lang="en-US" sz="1100">
                  <a:latin typeface="DM Sans"/>
                  <a:ea typeface="DM Sans"/>
                  <a:cs typeface="DM Sans"/>
                  <a:sym typeface="DM Sans"/>
                </a:rPr>
                <a:t>    •   Customer Service    </a:t>
              </a:r>
              <a:endParaRPr lang="en-US" sz="1100">
                <a:latin typeface="DM Sans"/>
                <a:ea typeface="DM Sans"/>
                <a:cs typeface="DM Sans"/>
                <a:sym typeface="DM Sans"/>
              </a:endParaRPr>
            </a:p>
            <a:p>
              <a:pPr marL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 panose="020B0604020202020204"/>
                <a:buNone/>
              </a:pPr>
              <a:r>
                <a:rPr lang="en-US" sz="1100">
                  <a:latin typeface="DM Sans"/>
                  <a:ea typeface="DM Sans"/>
                  <a:cs typeface="DM Sans"/>
                  <a:sym typeface="DM Sans"/>
                </a:rPr>
                <a:t>    •   Team Collaboration</a:t>
              </a:r>
              <a:endParaRPr lang="en-US" sz="1100">
                <a:latin typeface="DM Sans"/>
                <a:ea typeface="DM Sans"/>
                <a:cs typeface="DM Sans"/>
                <a:sym typeface="DM Sans"/>
              </a:endParaRPr>
            </a:p>
            <a:p>
              <a:pPr marL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latin typeface="DM Sans"/>
                  <a:ea typeface="DM Sans"/>
                  <a:cs typeface="DM Sans"/>
                  <a:sym typeface="DM Sans"/>
                </a:rPr>
                <a:t>    •   Problem Solving</a:t>
              </a:r>
              <a:endParaRPr lang="en-US" sz="1100"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94" name="Google Shape;94;p14"/>
          <p:cNvGrpSpPr/>
          <p:nvPr/>
        </p:nvGrpSpPr>
        <p:grpSpPr>
          <a:xfrm>
            <a:off x="359997" y="3230710"/>
            <a:ext cx="6845528" cy="783351"/>
            <a:chOff x="359997" y="5494485"/>
            <a:chExt cx="6845528" cy="783351"/>
          </a:xfrm>
        </p:grpSpPr>
        <p:grpSp>
          <p:nvGrpSpPr>
            <p:cNvPr id="95" name="Google Shape;95;p14"/>
            <p:cNvGrpSpPr/>
            <p:nvPr/>
          </p:nvGrpSpPr>
          <p:grpSpPr>
            <a:xfrm>
              <a:off x="359997" y="5494485"/>
              <a:ext cx="6845528" cy="233090"/>
              <a:chOff x="359997" y="1546240"/>
              <a:chExt cx="6845528" cy="233090"/>
            </a:xfrm>
          </p:grpSpPr>
          <p:cxnSp>
            <p:nvCxnSpPr>
              <p:cNvPr id="96" name="Google Shape;96;p14"/>
              <p:cNvCxnSpPr/>
              <p:nvPr/>
            </p:nvCxnSpPr>
            <p:spPr>
              <a:xfrm>
                <a:off x="364925" y="1779330"/>
                <a:ext cx="68406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B2B2B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97" name="Google Shape;97;p14"/>
              <p:cNvSpPr txBox="1"/>
              <p:nvPr/>
            </p:nvSpPr>
            <p:spPr>
              <a:xfrm>
                <a:off x="359997" y="1546240"/>
                <a:ext cx="2441700" cy="193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b="1">
                    <a:latin typeface="Cinzel"/>
                    <a:ea typeface="Cinzel"/>
                    <a:cs typeface="Cinzel"/>
                    <a:sym typeface="Cinzel"/>
                  </a:rPr>
                  <a:t>CERTIFICATIONS</a:t>
                </a:r>
                <a:endParaRPr b="1">
                  <a:latin typeface="Cinzel"/>
                  <a:ea typeface="Cinzel"/>
                  <a:cs typeface="Cinzel"/>
                  <a:sym typeface="Cinzel"/>
                </a:endParaRPr>
              </a:p>
            </p:txBody>
          </p:sp>
        </p:grpSp>
        <p:sp>
          <p:nvSpPr>
            <p:cNvPr id="98" name="Google Shape;98;p14"/>
            <p:cNvSpPr txBox="1"/>
            <p:nvPr/>
          </p:nvSpPr>
          <p:spPr>
            <a:xfrm>
              <a:off x="1440000" y="5872706"/>
              <a:ext cx="5760000" cy="4051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latin typeface="DM Sans"/>
                  <a:ea typeface="DM Sans"/>
                  <a:cs typeface="DM Sans"/>
                  <a:sym typeface="DM Sans"/>
                </a:rPr>
                <a:t>   </a:t>
              </a:r>
              <a:r>
                <a:rPr lang="en-US" sz="1100" b="1">
                  <a:latin typeface="DM Sans"/>
                  <a:ea typeface="DM Sans"/>
                  <a:cs typeface="DM Sans"/>
                  <a:sym typeface="DM Sans"/>
                </a:rPr>
                <a:t> •   </a:t>
              </a:r>
              <a:r>
                <a:rPr lang="en-US" sz="1100">
                  <a:latin typeface="DM Sans"/>
                  <a:ea typeface="DM Sans"/>
                  <a:cs typeface="DM Sans"/>
                  <a:sym typeface="DM Sans"/>
                </a:rPr>
                <a:t>Certificate in Housekeeping Operations, Bali Tourism Institute, 2018</a:t>
              </a:r>
              <a:endParaRPr lang="en-US" sz="1100">
                <a:latin typeface="DM Sans"/>
                <a:ea typeface="DM Sans"/>
                <a:cs typeface="DM Sans"/>
                <a:sym typeface="DM Sans"/>
              </a:endParaRPr>
            </a:p>
            <a:p>
              <a:pPr marL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latin typeface="DM Sans"/>
                  <a:ea typeface="DM Sans"/>
                  <a:cs typeface="DM Sans"/>
                  <a:sym typeface="DM Sans"/>
                </a:rPr>
                <a:t>    </a:t>
              </a:r>
              <a:r>
                <a:rPr lang="en-US" sz="1100" b="1">
                  <a:latin typeface="DM Sans"/>
                  <a:ea typeface="DM Sans"/>
                  <a:cs typeface="DM Sans"/>
                  <a:sym typeface="DM Sans"/>
                </a:rPr>
                <a:t>•   </a:t>
              </a:r>
              <a:r>
                <a:rPr lang="en-US" sz="1100">
                  <a:latin typeface="DM Sans"/>
                  <a:ea typeface="DM Sans"/>
                  <a:cs typeface="DM Sans"/>
                  <a:sym typeface="DM Sans"/>
                </a:rPr>
                <a:t>Food Safety and Hygiene Certification, 2017</a:t>
              </a:r>
              <a:endParaRPr lang="en-US" sz="1100"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99" name="Google Shape;99;p14"/>
          <p:cNvGrpSpPr/>
          <p:nvPr/>
        </p:nvGrpSpPr>
        <p:grpSpPr>
          <a:xfrm>
            <a:off x="359997" y="4277790"/>
            <a:ext cx="6845528" cy="783351"/>
            <a:chOff x="359997" y="5494485"/>
            <a:chExt cx="6845528" cy="783351"/>
          </a:xfrm>
        </p:grpSpPr>
        <p:grpSp>
          <p:nvGrpSpPr>
            <p:cNvPr id="100" name="Google Shape;100;p14"/>
            <p:cNvGrpSpPr/>
            <p:nvPr/>
          </p:nvGrpSpPr>
          <p:grpSpPr>
            <a:xfrm>
              <a:off x="359997" y="5494485"/>
              <a:ext cx="6845528" cy="233090"/>
              <a:chOff x="359997" y="1546240"/>
              <a:chExt cx="6845528" cy="233090"/>
            </a:xfrm>
          </p:grpSpPr>
          <p:cxnSp>
            <p:nvCxnSpPr>
              <p:cNvPr id="101" name="Google Shape;101;p14"/>
              <p:cNvCxnSpPr/>
              <p:nvPr/>
            </p:nvCxnSpPr>
            <p:spPr>
              <a:xfrm>
                <a:off x="364925" y="1779330"/>
                <a:ext cx="68406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B2B2B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102" name="Google Shape;102;p14"/>
              <p:cNvSpPr txBox="1"/>
              <p:nvPr/>
            </p:nvSpPr>
            <p:spPr>
              <a:xfrm>
                <a:off x="359997" y="1546240"/>
                <a:ext cx="2441700" cy="193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b="1">
                    <a:latin typeface="Cinzel"/>
                    <a:ea typeface="Cinzel"/>
                    <a:cs typeface="Cinzel"/>
                    <a:sym typeface="Cinzel"/>
                  </a:rPr>
                  <a:t>AWARDS</a:t>
                </a:r>
                <a:endParaRPr b="1">
                  <a:latin typeface="Cinzel"/>
                  <a:ea typeface="Cinzel"/>
                  <a:cs typeface="Cinzel"/>
                  <a:sym typeface="Cinzel"/>
                </a:endParaRPr>
              </a:p>
            </p:txBody>
          </p:sp>
        </p:grpSp>
        <p:sp>
          <p:nvSpPr>
            <p:cNvPr id="103" name="Google Shape;103;p14"/>
            <p:cNvSpPr txBox="1"/>
            <p:nvPr/>
          </p:nvSpPr>
          <p:spPr>
            <a:xfrm>
              <a:off x="1440000" y="5872706"/>
              <a:ext cx="5760000" cy="4051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latin typeface="DM Sans"/>
                  <a:ea typeface="DM Sans"/>
                  <a:cs typeface="DM Sans"/>
                  <a:sym typeface="DM Sans"/>
                </a:rPr>
                <a:t>  </a:t>
              </a:r>
              <a:r>
                <a:rPr lang="en-US" sz="1100" b="1">
                  <a:latin typeface="DM Sans"/>
                  <a:ea typeface="DM Sans"/>
                  <a:cs typeface="DM Sans"/>
                  <a:sym typeface="DM Sans"/>
                </a:rPr>
                <a:t>  •   </a:t>
              </a:r>
              <a:r>
                <a:rPr lang="en-US" sz="1100">
                  <a:latin typeface="DM Sans"/>
                  <a:ea typeface="DM Sans"/>
                  <a:cs typeface="DM Sans"/>
                  <a:sym typeface="DM Sans"/>
                </a:rPr>
                <a:t>Employee of the Month, Bali Paradise Resort, August 2022</a:t>
              </a:r>
              <a:endParaRPr lang="en-US" sz="1100">
                <a:latin typeface="DM Sans"/>
                <a:ea typeface="DM Sans"/>
                <a:cs typeface="DM Sans"/>
                <a:sym typeface="DM Sans"/>
              </a:endParaRPr>
            </a:p>
            <a:p>
              <a:pPr marL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latin typeface="DM Sans"/>
                  <a:ea typeface="DM Sans"/>
                  <a:cs typeface="DM Sans"/>
                  <a:sym typeface="DM Sans"/>
                </a:rPr>
                <a:t>    •   </a:t>
              </a:r>
              <a:r>
                <a:rPr lang="en-US" sz="1100">
                  <a:latin typeface="DM Sans"/>
                  <a:ea typeface="DM Sans"/>
                  <a:cs typeface="DM Sans"/>
                  <a:sym typeface="DM Sans"/>
                </a:rPr>
                <a:t>Best Housekeeping Staff, Sunset Villas, December 2020</a:t>
              </a:r>
              <a:endParaRPr lang="en-US" sz="1100"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104" name="Google Shape;104;p14"/>
          <p:cNvGrpSpPr/>
          <p:nvPr/>
        </p:nvGrpSpPr>
        <p:grpSpPr>
          <a:xfrm>
            <a:off x="359997" y="5336171"/>
            <a:ext cx="6845528" cy="580786"/>
            <a:chOff x="359997" y="5494485"/>
            <a:chExt cx="6845528" cy="580786"/>
          </a:xfrm>
        </p:grpSpPr>
        <p:grpSp>
          <p:nvGrpSpPr>
            <p:cNvPr id="105" name="Google Shape;105;p14"/>
            <p:cNvGrpSpPr/>
            <p:nvPr/>
          </p:nvGrpSpPr>
          <p:grpSpPr>
            <a:xfrm>
              <a:off x="359997" y="5494485"/>
              <a:ext cx="6845528" cy="233090"/>
              <a:chOff x="359997" y="1546240"/>
              <a:chExt cx="6845528" cy="233090"/>
            </a:xfrm>
          </p:grpSpPr>
          <p:cxnSp>
            <p:nvCxnSpPr>
              <p:cNvPr id="106" name="Google Shape;106;p14"/>
              <p:cNvCxnSpPr/>
              <p:nvPr/>
            </p:nvCxnSpPr>
            <p:spPr>
              <a:xfrm>
                <a:off x="364925" y="1779330"/>
                <a:ext cx="68406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B2B2B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107" name="Google Shape;107;p14"/>
              <p:cNvSpPr txBox="1"/>
              <p:nvPr/>
            </p:nvSpPr>
            <p:spPr>
              <a:xfrm>
                <a:off x="359997" y="1546240"/>
                <a:ext cx="2441700" cy="193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b="1">
                    <a:latin typeface="Cinzel"/>
                    <a:ea typeface="Cinzel"/>
                    <a:cs typeface="Cinzel"/>
                    <a:sym typeface="Cinzel"/>
                  </a:rPr>
                  <a:t>MEMBERSHIPS</a:t>
                </a:r>
                <a:endParaRPr b="1">
                  <a:latin typeface="Cinzel"/>
                  <a:ea typeface="Cinzel"/>
                  <a:cs typeface="Cinzel"/>
                  <a:sym typeface="Cinzel"/>
                </a:endParaRPr>
              </a:p>
            </p:txBody>
          </p:sp>
        </p:grpSp>
        <p:sp>
          <p:nvSpPr>
            <p:cNvPr id="108" name="Google Shape;108;p14"/>
            <p:cNvSpPr txBox="1"/>
            <p:nvPr/>
          </p:nvSpPr>
          <p:spPr>
            <a:xfrm>
              <a:off x="1440000" y="5872706"/>
              <a:ext cx="5760000" cy="2025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latin typeface="DM Sans"/>
                  <a:ea typeface="DM Sans"/>
                  <a:cs typeface="DM Sans"/>
                  <a:sym typeface="DM Sans"/>
                </a:rPr>
                <a:t>    •   Bali Hospitality Association (BHA)</a:t>
              </a:r>
              <a:endParaRPr lang="en-US" sz="1100" b="1"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109" name="Google Shape;109;p14"/>
          <p:cNvGrpSpPr/>
          <p:nvPr/>
        </p:nvGrpSpPr>
        <p:grpSpPr>
          <a:xfrm>
            <a:off x="359997" y="6177196"/>
            <a:ext cx="6845528" cy="783351"/>
            <a:chOff x="359997" y="5494485"/>
            <a:chExt cx="6845528" cy="783351"/>
          </a:xfrm>
        </p:grpSpPr>
        <p:grpSp>
          <p:nvGrpSpPr>
            <p:cNvPr id="110" name="Google Shape;110;p14"/>
            <p:cNvGrpSpPr/>
            <p:nvPr/>
          </p:nvGrpSpPr>
          <p:grpSpPr>
            <a:xfrm>
              <a:off x="359997" y="5494485"/>
              <a:ext cx="6845528" cy="233090"/>
              <a:chOff x="359997" y="1546240"/>
              <a:chExt cx="6845528" cy="233090"/>
            </a:xfrm>
          </p:grpSpPr>
          <p:cxnSp>
            <p:nvCxnSpPr>
              <p:cNvPr id="111" name="Google Shape;111;p14"/>
              <p:cNvCxnSpPr/>
              <p:nvPr/>
            </p:nvCxnSpPr>
            <p:spPr>
              <a:xfrm>
                <a:off x="364925" y="1779330"/>
                <a:ext cx="68406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B2B2B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112" name="Google Shape;112;p14"/>
              <p:cNvSpPr txBox="1"/>
              <p:nvPr/>
            </p:nvSpPr>
            <p:spPr>
              <a:xfrm>
                <a:off x="359997" y="1546240"/>
                <a:ext cx="2441700" cy="193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b="1">
                    <a:latin typeface="Cinzel"/>
                    <a:ea typeface="Cinzel"/>
                    <a:cs typeface="Cinzel"/>
                    <a:sym typeface="Cinzel"/>
                  </a:rPr>
                  <a:t>LANGUAGES</a:t>
                </a:r>
                <a:endParaRPr b="1">
                  <a:latin typeface="Cinzel"/>
                  <a:ea typeface="Cinzel"/>
                  <a:cs typeface="Cinzel"/>
                  <a:sym typeface="Cinzel"/>
                </a:endParaRPr>
              </a:p>
            </p:txBody>
          </p:sp>
        </p:grpSp>
        <p:sp>
          <p:nvSpPr>
            <p:cNvPr id="113" name="Google Shape;113;p14"/>
            <p:cNvSpPr txBox="1"/>
            <p:nvPr/>
          </p:nvSpPr>
          <p:spPr>
            <a:xfrm>
              <a:off x="1440000" y="5872706"/>
              <a:ext cx="5760000" cy="4051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latin typeface="DM Sans"/>
                  <a:ea typeface="DM Sans"/>
                  <a:cs typeface="DM Sans"/>
                  <a:sym typeface="DM Sans"/>
                </a:rPr>
                <a:t>    •   Indonesian</a:t>
              </a:r>
              <a:r>
                <a:rPr lang="en-US" sz="1100">
                  <a:latin typeface="DM Sans"/>
                  <a:ea typeface="DM Sans"/>
                  <a:cs typeface="DM Sans"/>
                  <a:sym typeface="DM Sans"/>
                </a:rPr>
                <a:t>: Native speaker</a:t>
              </a:r>
              <a:endParaRPr lang="en-US" sz="1100">
                <a:latin typeface="DM Sans"/>
                <a:ea typeface="DM Sans"/>
                <a:cs typeface="DM Sans"/>
                <a:sym typeface="DM Sans"/>
              </a:endParaRPr>
            </a:p>
            <a:p>
              <a:pPr marL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latin typeface="DM Sans"/>
                  <a:ea typeface="DM Sans"/>
                  <a:cs typeface="DM Sans"/>
                  <a:sym typeface="DM Sans"/>
                </a:rPr>
                <a:t>    •   English</a:t>
              </a:r>
              <a:r>
                <a:rPr lang="en-US" sz="1100">
                  <a:latin typeface="DM Sans"/>
                  <a:ea typeface="DM Sans"/>
                  <a:cs typeface="DM Sans"/>
                  <a:sym typeface="DM Sans"/>
                </a:rPr>
                <a:t>: Professional Working Proficiency</a:t>
              </a:r>
              <a:endParaRPr sz="1100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15" descr="C:\Users\62878\Downloads\2024-05-2820.02.32.jpg2024-05-2820.02.32"/>
          <p:cNvPicPr preferRelativeResize="0"/>
          <p:nvPr/>
        </p:nvPicPr>
        <p:blipFill rotWithShape="1">
          <a:blip r:embed="rId1"/>
          <a:srcRect l="2767" r="2767"/>
          <a:stretch>
            <a:fillRect/>
          </a:stretch>
        </p:blipFill>
        <p:spPr>
          <a:xfrm>
            <a:off x="360000" y="358725"/>
            <a:ext cx="899999" cy="952499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5"/>
          <p:cNvSpPr txBox="1"/>
          <p:nvPr/>
        </p:nvSpPr>
        <p:spPr>
          <a:xfrm>
            <a:off x="1416385" y="303059"/>
            <a:ext cx="3055500" cy="802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2900">
                <a:latin typeface="Cinzel Medium"/>
                <a:ea typeface="Cinzel Medium"/>
                <a:cs typeface="Cinzel Medium"/>
                <a:sym typeface="Cinzel Medium"/>
              </a:rPr>
              <a:t>NI MADE</a:t>
            </a:r>
            <a:endParaRPr lang="en-US" sz="2900">
              <a:latin typeface="Cinzel Medium"/>
              <a:ea typeface="Cinzel Medium"/>
              <a:cs typeface="Cinzel Medium"/>
              <a:sym typeface="Cinzel Medium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2900">
                <a:latin typeface="Cinzel Medium"/>
                <a:ea typeface="Cinzel Medium"/>
                <a:cs typeface="Cinzel Medium"/>
                <a:sym typeface="Cinzel Medium"/>
              </a:rPr>
              <a:t>DEWI SUKMA</a:t>
            </a:r>
            <a:endParaRPr sz="2900">
              <a:latin typeface="Cinzel Medium"/>
              <a:ea typeface="Cinzel Medium"/>
              <a:cs typeface="Cinzel Medium"/>
              <a:sym typeface="Cinzel Medium"/>
            </a:endParaRPr>
          </a:p>
        </p:txBody>
      </p:sp>
      <p:sp>
        <p:nvSpPr>
          <p:cNvPr id="120" name="Google Shape;120;p15"/>
          <p:cNvSpPr txBox="1"/>
          <p:nvPr/>
        </p:nvSpPr>
        <p:spPr>
          <a:xfrm>
            <a:off x="1428755" y="1162125"/>
            <a:ext cx="3055500" cy="165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Comfortaa Medium"/>
                <a:ea typeface="Comfortaa Medium"/>
                <a:cs typeface="Comfortaa Medium"/>
                <a:sym typeface="Comfortaa Medium"/>
              </a:rPr>
              <a:t>CURRICULUM VITAE</a:t>
            </a:r>
            <a:endParaRPr sz="1200">
              <a:latin typeface="Comfortaa Medium"/>
              <a:ea typeface="Comfortaa Medium"/>
              <a:cs typeface="Comfortaa Medium"/>
              <a:sym typeface="Comfortaa Medium"/>
            </a:endParaRPr>
          </a:p>
        </p:txBody>
      </p:sp>
      <p:sp>
        <p:nvSpPr>
          <p:cNvPr id="121" name="Google Shape;121;p15"/>
          <p:cNvSpPr txBox="1"/>
          <p:nvPr/>
        </p:nvSpPr>
        <p:spPr>
          <a:xfrm>
            <a:off x="4861470" y="346360"/>
            <a:ext cx="2319900" cy="10153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000" b="1">
                <a:latin typeface="DM Sans"/>
                <a:ea typeface="DM Sans"/>
                <a:cs typeface="DM Sans"/>
                <a:sym typeface="DM Sans"/>
              </a:rPr>
              <a:t>Phone:</a:t>
            </a:r>
            <a:r>
              <a:rPr lang="en-US" sz="1000"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000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rPr>
              <a:t>+62 361-876-5432</a:t>
            </a:r>
            <a:endParaRPr lang="en-US" sz="1000">
              <a:solidFill>
                <a:srgbClr val="3C3C3B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lvl="0" indent="0" algn="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000" b="1">
                <a:latin typeface="DM Sans"/>
                <a:ea typeface="DM Sans"/>
                <a:cs typeface="DM Sans"/>
                <a:sym typeface="DM Sans"/>
              </a:rPr>
              <a:t>Email:</a:t>
            </a:r>
            <a:r>
              <a:rPr lang="en-US" sz="1000"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000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rPr>
              <a:t>dewisu@mail.com</a:t>
            </a:r>
            <a:endParaRPr lang="en-US" sz="1000">
              <a:solidFill>
                <a:srgbClr val="3C3C3B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lvl="0" indent="0" algn="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000" b="1">
                <a:latin typeface="DM Sans"/>
                <a:ea typeface="DM Sans"/>
                <a:cs typeface="DM Sans"/>
                <a:sym typeface="DM Sans"/>
              </a:rPr>
              <a:t>Linkedin:</a:t>
            </a:r>
            <a:r>
              <a:rPr lang="en-US" sz="1000"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000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rPr>
              <a:t>linkedin.com/in/dewisu/</a:t>
            </a:r>
            <a:endParaRPr sz="1000">
              <a:solidFill>
                <a:srgbClr val="3C3C3B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lvl="0" indent="0" algn="r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000" b="1">
                <a:latin typeface="DM Sans"/>
                <a:ea typeface="DM Sans"/>
                <a:cs typeface="DM Sans"/>
                <a:sym typeface="DM Sans"/>
              </a:rPr>
              <a:t>Address:</a:t>
            </a:r>
            <a:r>
              <a:rPr lang="en-US" sz="1000"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000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rPr>
              <a:t>Jl. Raya Ubud No. 45, Ubud, Bali, Indonesia </a:t>
            </a:r>
            <a:endParaRPr sz="1000">
              <a:solidFill>
                <a:srgbClr val="3C3C3B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122" name="Google Shape;122;p15"/>
          <p:cNvGrpSpPr/>
          <p:nvPr/>
        </p:nvGrpSpPr>
        <p:grpSpPr>
          <a:xfrm>
            <a:off x="360005" y="1546250"/>
            <a:ext cx="6845520" cy="1789055"/>
            <a:chOff x="360005" y="1546250"/>
            <a:chExt cx="6845520" cy="1789055"/>
          </a:xfrm>
        </p:grpSpPr>
        <p:grpSp>
          <p:nvGrpSpPr>
            <p:cNvPr id="123" name="Google Shape;123;p15"/>
            <p:cNvGrpSpPr/>
            <p:nvPr/>
          </p:nvGrpSpPr>
          <p:grpSpPr>
            <a:xfrm>
              <a:off x="360005" y="1546250"/>
              <a:ext cx="6845520" cy="233080"/>
              <a:chOff x="360005" y="1546250"/>
              <a:chExt cx="6845520" cy="233080"/>
            </a:xfrm>
          </p:grpSpPr>
          <p:cxnSp>
            <p:nvCxnSpPr>
              <p:cNvPr id="124" name="Google Shape;124;p15"/>
              <p:cNvCxnSpPr/>
              <p:nvPr/>
            </p:nvCxnSpPr>
            <p:spPr>
              <a:xfrm>
                <a:off x="364925" y="1779330"/>
                <a:ext cx="68406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B2B2B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125" name="Google Shape;125;p15"/>
              <p:cNvSpPr txBox="1"/>
              <p:nvPr/>
            </p:nvSpPr>
            <p:spPr>
              <a:xfrm>
                <a:off x="360005" y="1546250"/>
                <a:ext cx="1538700" cy="193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b="1">
                    <a:latin typeface="Cinzel"/>
                    <a:ea typeface="Cinzel"/>
                    <a:cs typeface="Cinzel"/>
                    <a:sym typeface="Cinzel"/>
                  </a:rPr>
                  <a:t>COVER LETTER</a:t>
                </a:r>
                <a:endParaRPr b="1">
                  <a:latin typeface="Cinzel"/>
                  <a:ea typeface="Cinzel"/>
                  <a:cs typeface="Cinzel"/>
                  <a:sym typeface="Cinzel"/>
                </a:endParaRPr>
              </a:p>
            </p:txBody>
          </p:sp>
        </p:grpSp>
        <p:sp>
          <p:nvSpPr>
            <p:cNvPr id="126" name="Google Shape;126;p15"/>
            <p:cNvSpPr txBox="1"/>
            <p:nvPr/>
          </p:nvSpPr>
          <p:spPr>
            <a:xfrm>
              <a:off x="1440000" y="1917350"/>
              <a:ext cx="2530800" cy="14179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latin typeface="DM Sans"/>
                  <a:ea typeface="DM Sans"/>
                  <a:cs typeface="DM Sans"/>
                  <a:sym typeface="DM Sans"/>
                </a:rPr>
                <a:t>Stanton Dicki</a:t>
              </a:r>
              <a:endParaRPr sz="1100" b="1">
                <a:latin typeface="DM Sans"/>
                <a:ea typeface="DM Sans"/>
                <a:cs typeface="DM Sans"/>
                <a:sym typeface="DM Sans"/>
              </a:endParaRPr>
            </a:p>
            <a:p>
              <a:pPr marL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i="1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rPr>
                <a:t>Hiring  Manager</a:t>
              </a:r>
              <a:endParaRPr sz="1100" i="1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endParaRPr>
            </a:p>
            <a:p>
              <a:pPr marL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i="1">
                  <a:latin typeface="DM Sans"/>
                  <a:ea typeface="DM Sans"/>
                  <a:cs typeface="DM Sans"/>
                  <a:sym typeface="DM Sans"/>
                </a:rPr>
                <a:t>Sunset Villas</a:t>
              </a:r>
              <a:endParaRPr lang="en-US" sz="1100" i="1">
                <a:latin typeface="DM Sans"/>
                <a:ea typeface="DM Sans"/>
                <a:cs typeface="DM Sans"/>
                <a:sym typeface="DM Sans"/>
              </a:endParaRPr>
            </a:p>
            <a:p>
              <a:pPr marL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i="1">
                  <a:latin typeface="DM Sans"/>
                  <a:ea typeface="DM Sans"/>
                  <a:cs typeface="DM Sans"/>
                  <a:sym typeface="DM Sans"/>
                </a:rPr>
                <a:t>Jl. Raya Seminyak No. 123</a:t>
              </a:r>
              <a:endParaRPr lang="en-US" sz="1100" i="1">
                <a:latin typeface="DM Sans"/>
                <a:ea typeface="DM Sans"/>
                <a:cs typeface="DM Sans"/>
                <a:sym typeface="DM Sans"/>
              </a:endParaRPr>
            </a:p>
            <a:p>
              <a:pPr marL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i="1">
                  <a:latin typeface="DM Sans"/>
                  <a:ea typeface="DM Sans"/>
                  <a:cs typeface="DM Sans"/>
                  <a:sym typeface="DM Sans"/>
                </a:rPr>
                <a:t>Seminyak, Bali, 80361</a:t>
              </a:r>
              <a:endParaRPr lang="en-US" sz="1100" i="1">
                <a:latin typeface="DM Sans"/>
                <a:ea typeface="DM Sans"/>
                <a:cs typeface="DM Sans"/>
                <a:sym typeface="DM Sans"/>
              </a:endParaRPr>
            </a:p>
            <a:p>
              <a:pPr marL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i="1">
                  <a:latin typeface="DM Sans"/>
                  <a:ea typeface="DM Sans"/>
                  <a:cs typeface="DM Sans"/>
                  <a:sym typeface="DM Sans"/>
                </a:rPr>
                <a:t>hire@sunsetvillas.com</a:t>
              </a:r>
              <a:endParaRPr lang="en-US" sz="1100" i="1">
                <a:latin typeface="DM Sans"/>
                <a:ea typeface="DM Sans"/>
                <a:cs typeface="DM Sans"/>
                <a:sym typeface="DM Sans"/>
              </a:endParaRPr>
            </a:p>
            <a:p>
              <a:pPr marL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i="1">
                  <a:latin typeface="DM Sans"/>
                  <a:ea typeface="DM Sans"/>
                  <a:cs typeface="DM Sans"/>
                  <a:sym typeface="DM Sans"/>
                </a:rPr>
                <a:t>+62 361-987-6543</a:t>
              </a:r>
              <a:endParaRPr lang="en-US" sz="1100" i="1"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127" name="Google Shape;127;p15"/>
          <p:cNvSpPr txBox="1"/>
          <p:nvPr/>
        </p:nvSpPr>
        <p:spPr>
          <a:xfrm>
            <a:off x="4674725" y="1911165"/>
            <a:ext cx="25308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latin typeface="DM Sans"/>
                <a:ea typeface="DM Sans"/>
                <a:cs typeface="DM Sans"/>
                <a:sym typeface="DM Sans"/>
              </a:rPr>
              <a:t>March 2025</a:t>
            </a:r>
            <a:endParaRPr sz="1100" i="1"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28" name="Google Shape;128;p15"/>
          <p:cNvSpPr txBox="1"/>
          <p:nvPr/>
        </p:nvSpPr>
        <p:spPr>
          <a:xfrm>
            <a:off x="1440000" y="3738925"/>
            <a:ext cx="2679300" cy="2578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latin typeface="DM Sans"/>
                <a:ea typeface="DM Sans"/>
                <a:cs typeface="DM Sans"/>
                <a:sym typeface="DM Sans"/>
              </a:rPr>
              <a:t>Dear Mr. </a:t>
            </a:r>
            <a:r>
              <a:rPr lang="en-US" b="1">
                <a:latin typeface="DM Sans"/>
                <a:ea typeface="DM Sans"/>
                <a:cs typeface="DM Sans"/>
                <a:sym typeface="DM Sans"/>
              </a:rPr>
              <a:t>Stanton Dicki</a:t>
            </a:r>
            <a:endParaRPr lang="en-US" b="1"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29" name="Google Shape;129;p15"/>
          <p:cNvSpPr txBox="1"/>
          <p:nvPr/>
        </p:nvSpPr>
        <p:spPr>
          <a:xfrm>
            <a:off x="1440000" y="4147130"/>
            <a:ext cx="5760000" cy="3039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rPr>
              <a:t>I am writing to express my interest in the Housekeeping position advertised on your company’s website. With a diploma in Hospitality Management and over 5 years of experience in the housekeeping industry, I am confident in my ability to contribute effectively to your team.</a:t>
            </a:r>
            <a:endParaRPr lang="en-US" sz="1100">
              <a:solidFill>
                <a:srgbClr val="3C3C3B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100">
              <a:solidFill>
                <a:srgbClr val="3C3C3B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rPr>
              <a:t>In my current role as a Housekeeping Supervisor at Bali Paradise Resort, I have developed strong skills in team leadership, attention to detail, and customer service. I have successfully supervised a team of housekeeping staff, ensuring high standards of cleanliness and guest satisfaction. My ability to train new employees and conduct regular inspections has significantly improved our service quality.</a:t>
            </a:r>
            <a:endParaRPr lang="en-US" sz="1100">
              <a:solidFill>
                <a:srgbClr val="3C3C3B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100">
              <a:solidFill>
                <a:srgbClr val="3C3C3B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rPr>
              <a:t>I am particularly impressed with Sunset Villas' commitment to providing exceptional guest experiences. I am eager to bring my skills and dedication to your esteemed establishment. Thank you for considering my application. I look forward to the possibility of contributing to Sunset Villas' success</a:t>
            </a:r>
            <a:endParaRPr lang="en-US" sz="1100">
              <a:solidFill>
                <a:srgbClr val="3C3C3B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30" name="Google Shape;130;p15"/>
          <p:cNvSpPr txBox="1"/>
          <p:nvPr/>
        </p:nvSpPr>
        <p:spPr>
          <a:xfrm>
            <a:off x="1440000" y="7820890"/>
            <a:ext cx="40092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i="1">
                <a:latin typeface="DM Sans"/>
                <a:ea typeface="DM Sans"/>
                <a:cs typeface="DM Sans"/>
                <a:sym typeface="DM Sans"/>
              </a:rPr>
              <a:t>Thank you for your consideration.</a:t>
            </a:r>
            <a:endParaRPr i="1"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31" name="Google Shape;131;p15"/>
          <p:cNvSpPr txBox="1"/>
          <p:nvPr/>
        </p:nvSpPr>
        <p:spPr>
          <a:xfrm>
            <a:off x="1440000" y="8235290"/>
            <a:ext cx="25803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rPr>
              <a:t>Yours Sincerely,</a:t>
            </a:r>
            <a:endParaRPr sz="1100">
              <a:solidFill>
                <a:srgbClr val="3C3C3B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32" name="Google Shape;132;p15"/>
          <p:cNvSpPr txBox="1"/>
          <p:nvPr/>
        </p:nvSpPr>
        <p:spPr>
          <a:xfrm>
            <a:off x="1433815" y="8610845"/>
            <a:ext cx="3829800" cy="8674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700">
                <a:latin typeface="Mrs Saint Delafield" panose="02000000000000000000"/>
                <a:ea typeface="Mrs Saint Delafield" panose="02000000000000000000"/>
                <a:cs typeface="Mrs Saint Delafield" panose="02000000000000000000"/>
                <a:sym typeface="Mrs Saint Delafield" panose="02000000000000000000"/>
              </a:rPr>
              <a:t>Dewi Sukma</a:t>
            </a:r>
            <a:endParaRPr lang="en-US" sz="4700">
              <a:latin typeface="Mrs Saint Delafield" panose="02000000000000000000"/>
              <a:ea typeface="Mrs Saint Delafield" panose="02000000000000000000"/>
              <a:cs typeface="Mrs Saint Delafield" panose="02000000000000000000"/>
              <a:sym typeface="Mrs Saint Delafield" panose="0200000000000000000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16" descr="C:\Users\62878\Downloads\2024-05-2820.02.32.jpg2024-05-2820.02.32"/>
          <p:cNvPicPr preferRelativeResize="0"/>
          <p:nvPr/>
        </p:nvPicPr>
        <p:blipFill rotWithShape="1">
          <a:blip r:embed="rId1"/>
          <a:srcRect l="2767" r="2767"/>
          <a:stretch>
            <a:fillRect/>
          </a:stretch>
        </p:blipFill>
        <p:spPr>
          <a:xfrm>
            <a:off x="360000" y="358725"/>
            <a:ext cx="899999" cy="952499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16"/>
          <p:cNvSpPr txBox="1"/>
          <p:nvPr/>
        </p:nvSpPr>
        <p:spPr>
          <a:xfrm>
            <a:off x="1416385" y="303059"/>
            <a:ext cx="3055500" cy="802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2900">
                <a:latin typeface="Cinzel Medium"/>
                <a:ea typeface="Cinzel Medium"/>
                <a:cs typeface="Cinzel Medium"/>
                <a:sym typeface="Cinzel Medium"/>
              </a:rPr>
              <a:t>NI MADE</a:t>
            </a:r>
            <a:endParaRPr lang="en-US" sz="2900">
              <a:latin typeface="Cinzel Medium"/>
              <a:ea typeface="Cinzel Medium"/>
              <a:cs typeface="Cinzel Medium"/>
              <a:sym typeface="Cinzel Medium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2900">
                <a:latin typeface="Cinzel Medium"/>
                <a:ea typeface="Cinzel Medium"/>
                <a:cs typeface="Cinzel Medium"/>
                <a:sym typeface="Cinzel Medium"/>
              </a:rPr>
              <a:t>DEWI SUKMA</a:t>
            </a:r>
            <a:endParaRPr sz="2900">
              <a:latin typeface="Cinzel Medium"/>
              <a:ea typeface="Cinzel Medium"/>
              <a:cs typeface="Cinzel Medium"/>
              <a:sym typeface="Cinzel Medium"/>
            </a:endParaRPr>
          </a:p>
        </p:txBody>
      </p:sp>
      <p:sp>
        <p:nvSpPr>
          <p:cNvPr id="139" name="Google Shape;139;p16"/>
          <p:cNvSpPr txBox="1"/>
          <p:nvPr/>
        </p:nvSpPr>
        <p:spPr>
          <a:xfrm>
            <a:off x="1428755" y="1162125"/>
            <a:ext cx="3055500" cy="165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Comfortaa Medium"/>
                <a:ea typeface="Comfortaa Medium"/>
                <a:cs typeface="Comfortaa Medium"/>
                <a:sym typeface="Comfortaa Medium"/>
              </a:rPr>
              <a:t>CURRICULUM VITAE</a:t>
            </a:r>
            <a:endParaRPr sz="1200">
              <a:latin typeface="Comfortaa Medium"/>
              <a:ea typeface="Comfortaa Medium"/>
              <a:cs typeface="Comfortaa Medium"/>
              <a:sym typeface="Comfortaa Medium"/>
            </a:endParaRPr>
          </a:p>
        </p:txBody>
      </p:sp>
      <p:sp>
        <p:nvSpPr>
          <p:cNvPr id="140" name="Google Shape;140;p16"/>
          <p:cNvSpPr txBox="1"/>
          <p:nvPr/>
        </p:nvSpPr>
        <p:spPr>
          <a:xfrm>
            <a:off x="4861470" y="346360"/>
            <a:ext cx="2319900" cy="10153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000" b="1">
                <a:latin typeface="DM Sans"/>
                <a:ea typeface="DM Sans"/>
                <a:cs typeface="DM Sans"/>
                <a:sym typeface="DM Sans"/>
              </a:rPr>
              <a:t>Phone:</a:t>
            </a:r>
            <a:r>
              <a:rPr lang="en-US" sz="1000"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000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rPr>
              <a:t>+62 361-876-5432</a:t>
            </a:r>
            <a:endParaRPr lang="en-US" sz="1000">
              <a:solidFill>
                <a:srgbClr val="3C3C3B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lvl="0" indent="0" algn="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000" b="1">
                <a:latin typeface="DM Sans"/>
                <a:ea typeface="DM Sans"/>
                <a:cs typeface="DM Sans"/>
                <a:sym typeface="DM Sans"/>
              </a:rPr>
              <a:t>Email:</a:t>
            </a:r>
            <a:r>
              <a:rPr lang="en-US" sz="1000"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000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rPr>
              <a:t>dewisu@mail.com</a:t>
            </a:r>
            <a:endParaRPr lang="en-US" sz="1000">
              <a:solidFill>
                <a:srgbClr val="3C3C3B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lvl="0" indent="0" algn="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000" b="1">
                <a:latin typeface="DM Sans"/>
                <a:ea typeface="DM Sans"/>
                <a:cs typeface="DM Sans"/>
                <a:sym typeface="DM Sans"/>
              </a:rPr>
              <a:t>Linkedin:</a:t>
            </a:r>
            <a:r>
              <a:rPr lang="en-US" sz="1000"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000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rPr>
              <a:t>linkedin.com/in/dewisu/</a:t>
            </a:r>
            <a:endParaRPr sz="1000">
              <a:solidFill>
                <a:srgbClr val="3C3C3B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lvl="0" indent="0" algn="r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000" b="1">
                <a:latin typeface="DM Sans"/>
                <a:ea typeface="DM Sans"/>
                <a:cs typeface="DM Sans"/>
                <a:sym typeface="DM Sans"/>
              </a:rPr>
              <a:t>Address:</a:t>
            </a:r>
            <a:r>
              <a:rPr lang="en-US" sz="1000"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000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rPr>
              <a:t>Jl. Raya Ubud No. 45, Ubud, Bali, Indonesia </a:t>
            </a:r>
            <a:endParaRPr sz="1000">
              <a:solidFill>
                <a:srgbClr val="3C3C3B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141" name="Google Shape;141;p16"/>
          <p:cNvGrpSpPr/>
          <p:nvPr/>
        </p:nvGrpSpPr>
        <p:grpSpPr>
          <a:xfrm>
            <a:off x="360005" y="1546250"/>
            <a:ext cx="6845520" cy="233080"/>
            <a:chOff x="360005" y="1546250"/>
            <a:chExt cx="6845520" cy="233080"/>
          </a:xfrm>
        </p:grpSpPr>
        <p:cxnSp>
          <p:nvCxnSpPr>
            <p:cNvPr id="142" name="Google Shape;142;p16"/>
            <p:cNvCxnSpPr/>
            <p:nvPr/>
          </p:nvCxnSpPr>
          <p:spPr>
            <a:xfrm>
              <a:off x="364925" y="1779330"/>
              <a:ext cx="6840600" cy="0"/>
            </a:xfrm>
            <a:prstGeom prst="straightConnector1">
              <a:avLst/>
            </a:prstGeom>
            <a:noFill/>
            <a:ln w="19050" cap="flat" cmpd="sng">
              <a:solidFill>
                <a:srgbClr val="B2B2B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43" name="Google Shape;143;p16"/>
            <p:cNvSpPr txBox="1"/>
            <p:nvPr/>
          </p:nvSpPr>
          <p:spPr>
            <a:xfrm>
              <a:off x="360005" y="1546250"/>
              <a:ext cx="1538700" cy="193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b="1">
                  <a:latin typeface="Cinzel"/>
                  <a:ea typeface="Cinzel"/>
                  <a:cs typeface="Cinzel"/>
                  <a:sym typeface="Cinzel"/>
                </a:rPr>
                <a:t>REFERENCES</a:t>
              </a:r>
              <a:endParaRPr b="1">
                <a:latin typeface="Cinzel"/>
                <a:ea typeface="Cinzel"/>
                <a:cs typeface="Cinzel"/>
                <a:sym typeface="Cinzel"/>
              </a:endParaRPr>
            </a:p>
          </p:txBody>
        </p:sp>
      </p:grpSp>
      <p:grpSp>
        <p:nvGrpSpPr>
          <p:cNvPr id="144" name="Google Shape;144;p16"/>
          <p:cNvGrpSpPr/>
          <p:nvPr/>
        </p:nvGrpSpPr>
        <p:grpSpPr>
          <a:xfrm>
            <a:off x="1427625" y="2323100"/>
            <a:ext cx="4564875" cy="2811085"/>
            <a:chOff x="1427625" y="1942100"/>
            <a:chExt cx="4564875" cy="2811085"/>
          </a:xfrm>
        </p:grpSpPr>
        <p:sp>
          <p:nvSpPr>
            <p:cNvPr id="145" name="Google Shape;145;p16"/>
            <p:cNvSpPr txBox="1"/>
            <p:nvPr/>
          </p:nvSpPr>
          <p:spPr>
            <a:xfrm>
              <a:off x="1427625" y="1942100"/>
              <a:ext cx="2122500" cy="10128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latin typeface="DM Sans"/>
                  <a:ea typeface="DM Sans"/>
                  <a:cs typeface="DM Sans"/>
                  <a:sym typeface="DM Sans"/>
                </a:rPr>
                <a:t>Priscilla Wibowo</a:t>
              </a:r>
              <a:endParaRPr lang="en-US" sz="1100" b="1">
                <a:latin typeface="DM Sans"/>
                <a:ea typeface="DM Sans"/>
                <a:cs typeface="DM Sans"/>
                <a:sym typeface="DM Sans"/>
              </a:endParaRPr>
            </a:p>
            <a:p>
              <a:pPr marL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i="1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rPr>
                <a:t>General Manager</a:t>
              </a:r>
              <a:endParaRPr lang="en-US" sz="1100" i="1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endParaRPr>
            </a:p>
            <a:p>
              <a:pPr marL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rPr>
                <a:t>Bali Paradise Resort</a:t>
              </a:r>
              <a:endParaRPr lang="en-US" sz="1100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endParaRPr>
            </a:p>
            <a:p>
              <a:pPr marL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rPr>
                <a:t>+62 361-123-4567</a:t>
              </a:r>
              <a:endParaRPr lang="en-US" sz="1100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endParaRPr>
            </a:p>
            <a:p>
              <a:pPr marL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rPr>
                <a:t>priscilla.wibowo@mail.com</a:t>
              </a:r>
              <a:endParaRPr lang="en-US" sz="1100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46" name="Google Shape;146;p16"/>
            <p:cNvSpPr txBox="1"/>
            <p:nvPr/>
          </p:nvSpPr>
          <p:spPr>
            <a:xfrm>
              <a:off x="3870000" y="1942100"/>
              <a:ext cx="2122500" cy="10128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latin typeface="DM Sans"/>
                  <a:ea typeface="DM Sans"/>
                  <a:cs typeface="DM Sans"/>
                  <a:sym typeface="DM Sans"/>
                </a:rPr>
                <a:t>Rini Santoso</a:t>
              </a:r>
              <a:endParaRPr lang="en-US" sz="1100" b="1">
                <a:latin typeface="DM Sans"/>
                <a:ea typeface="DM Sans"/>
                <a:cs typeface="DM Sans"/>
                <a:sym typeface="DM Sans"/>
              </a:endParaRPr>
            </a:p>
            <a:p>
              <a:pPr marL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i="1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rPr>
                <a:t>Housekeeping Manager</a:t>
              </a:r>
              <a:endParaRPr lang="en-US" sz="1100" i="1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endParaRPr>
            </a:p>
            <a:p>
              <a:pPr marL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rPr>
                <a:t>Sunset Villas</a:t>
              </a:r>
              <a:endParaRPr lang="en-US" sz="1100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endParaRPr>
            </a:p>
            <a:p>
              <a:pPr marL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rPr>
                <a:t>+62 361-987-6543</a:t>
              </a:r>
              <a:endParaRPr lang="en-US" sz="1100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endParaRPr>
            </a:p>
            <a:p>
              <a:pPr marL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rPr>
                <a:t>rini.santoso@mail.com</a:t>
              </a:r>
              <a:endParaRPr lang="en-US" sz="1100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47" name="Google Shape;147;p16"/>
            <p:cNvSpPr txBox="1"/>
            <p:nvPr/>
          </p:nvSpPr>
          <p:spPr>
            <a:xfrm>
              <a:off x="3870000" y="3537795"/>
              <a:ext cx="2122500" cy="12153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latin typeface="DM Sans"/>
                  <a:ea typeface="DM Sans"/>
                  <a:cs typeface="DM Sans"/>
                  <a:sym typeface="DM Sans"/>
                </a:rPr>
                <a:t>Made Suryani</a:t>
              </a:r>
              <a:endParaRPr lang="en-US" sz="1100" b="1">
                <a:latin typeface="DM Sans"/>
                <a:ea typeface="DM Sans"/>
                <a:cs typeface="DM Sans"/>
                <a:sym typeface="DM Sans"/>
              </a:endParaRPr>
            </a:p>
            <a:p>
              <a:pPr marL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i="1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rPr>
                <a:t>Professor of Hospitality Management</a:t>
              </a:r>
              <a:endParaRPr lang="en-US" sz="1100" i="1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endParaRPr>
            </a:p>
            <a:p>
              <a:pPr marL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rPr>
                <a:t>Bali Tourism Institute</a:t>
              </a:r>
              <a:endParaRPr lang="en-US" sz="1100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endParaRPr>
            </a:p>
            <a:p>
              <a:pPr marL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rPr>
                <a:t>+62 361-456-7890</a:t>
              </a:r>
              <a:endParaRPr lang="en-US" sz="1100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endParaRPr>
            </a:p>
            <a:p>
              <a:pPr marL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rPr>
                <a:t>made.suryani@mail.com</a:t>
              </a:r>
              <a:endParaRPr lang="en-US" sz="1100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48" name="Google Shape;148;p16"/>
            <p:cNvSpPr txBox="1"/>
            <p:nvPr/>
          </p:nvSpPr>
          <p:spPr>
            <a:xfrm>
              <a:off x="1428750" y="3537795"/>
              <a:ext cx="2122500" cy="10128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latin typeface="DM Sans"/>
                  <a:ea typeface="DM Sans"/>
                  <a:cs typeface="DM Sans"/>
                  <a:sym typeface="DM Sans"/>
                </a:rPr>
                <a:t>Agus Widjaja</a:t>
              </a:r>
              <a:endParaRPr lang="en-US" sz="1100" b="1">
                <a:latin typeface="DM Sans"/>
                <a:ea typeface="DM Sans"/>
                <a:cs typeface="DM Sans"/>
                <a:sym typeface="DM Sans"/>
              </a:endParaRPr>
            </a:p>
            <a:p>
              <a:pPr marL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i="1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rPr>
                <a:t>Operations Manager</a:t>
              </a:r>
              <a:endParaRPr lang="en-US" sz="1100" i="1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endParaRPr>
            </a:p>
            <a:p>
              <a:pPr marL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rPr>
                <a:t>Ubud Bungalow</a:t>
              </a:r>
              <a:endParaRPr lang="en-US" sz="1100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endParaRPr>
            </a:p>
            <a:p>
              <a:pPr marL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rPr>
                <a:t>+62 361-789-0123</a:t>
              </a:r>
              <a:endParaRPr lang="en-US" sz="1100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endParaRPr>
            </a:p>
            <a:p>
              <a:pPr marL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3C3C3B"/>
                  </a:solidFill>
                  <a:latin typeface="DM Sans"/>
                  <a:ea typeface="DM Sans"/>
                  <a:cs typeface="DM Sans"/>
                  <a:sym typeface="DM Sans"/>
                </a:rPr>
                <a:t>agus.widjaja@mail.com</a:t>
              </a:r>
              <a:endParaRPr lang="en-US" sz="1100">
                <a:solidFill>
                  <a:srgbClr val="3C3C3B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3987</Words>
  <Application>WPS Presentation</Application>
  <PresentationFormat/>
  <Paragraphs>155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6" baseType="lpstr">
      <vt:lpstr>Arial</vt:lpstr>
      <vt:lpstr>SimSun</vt:lpstr>
      <vt:lpstr>Wingdings</vt:lpstr>
      <vt:lpstr>Arial</vt:lpstr>
      <vt:lpstr>Cinzel Medium</vt:lpstr>
      <vt:lpstr>Comfortaa Medium</vt:lpstr>
      <vt:lpstr>DM Sans</vt:lpstr>
      <vt:lpstr>Cinzel</vt:lpstr>
      <vt:lpstr>Mrs Saint Delafield</vt:lpstr>
      <vt:lpstr>Microsoft YaHei</vt:lpstr>
      <vt:lpstr>Arial Unicode MS</vt:lpstr>
      <vt:lpstr>Simple Light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62878</cp:lastModifiedBy>
  <cp:revision>1</cp:revision>
  <dcterms:created xsi:type="dcterms:W3CDTF">2024-05-28T12:05:41Z</dcterms:created>
  <dcterms:modified xsi:type="dcterms:W3CDTF">2024-05-28T12:05:41Z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CAD8D80771AB4393A8F8CD34735CB851_13</vt:lpwstr>
  </property>
  <property fmtid="{D5CDD505-2E9C-101B-9397-08002B2CF9AE}" pid="3" name="KSOProductBuildVer">
    <vt:lpwstr>1033-12.2.0.16909</vt:lpwstr>
  </property>
</Properties>
</file>