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</p:sldIdLst>
  <p:sldSz cx="7559675" cy="10691495"/>
  <p:notesSz cx="6858000" cy="9144000"/>
  <p:embeddedFontLst>
    <p:embeddedFont>
      <p:font typeface="Cormorant Garamond"/>
      <p:regular r:id="rId11"/>
      <p:bold r:id="rId12"/>
      <p:italic r:id="rId13"/>
      <p:boldItalic r:id="rId14"/>
    </p:embeddedFont>
    <p:embeddedFont>
      <p:font typeface="Montserrat Light" panose="00000400000000000000"/>
      <p:regular r:id="rId15"/>
      <p:italic r:id="rId16"/>
    </p:embeddedFont>
    <p:embeddedFont>
      <p:font typeface="Poppins" panose="00000500000000000000"/>
      <p:regular r:id="rId17"/>
      <p:bold r:id="rId18"/>
      <p:italic r:id="rId19"/>
      <p:boldItalic r:id="rId20"/>
    </p:embeddedFont>
    <p:embeddedFont>
      <p:font typeface="Poppins Light" panose="00000400000000000000"/>
      <p:regular r:id="rId21"/>
      <p: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060" userDrawn="1">
          <p15:clr>
            <a:srgbClr val="747775"/>
          </p15:clr>
        </p15:guide>
        <p15:guide id="2" pos="244" userDrawn="1">
          <p15:clr>
            <a:srgbClr val="747775"/>
          </p15:clr>
        </p15:guide>
        <p15:guide id="3" pos="1474" userDrawn="1">
          <p15:clr>
            <a:srgbClr val="747775"/>
          </p15:clr>
        </p15:guide>
        <p15:guide id="4" pos="1788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060"/>
        <p:guide pos="244"/>
        <p:guide pos="1474"/>
        <p:guide pos="1788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font" Target="fonts/font12.fntdata"/><Relationship Id="rId21" Type="http://schemas.openxmlformats.org/officeDocument/2006/relationships/font" Target="fonts/font11.fntdata"/><Relationship Id="rId20" Type="http://schemas.openxmlformats.org/officeDocument/2006/relationships/font" Target="fonts/font10.fntdata"/><Relationship Id="rId2" Type="http://schemas.openxmlformats.org/officeDocument/2006/relationships/theme" Target="theme/theme1.xml"/><Relationship Id="rId19" Type="http://schemas.openxmlformats.org/officeDocument/2006/relationships/font" Target="fonts/font9.fntdata"/><Relationship Id="rId18" Type="http://schemas.openxmlformats.org/officeDocument/2006/relationships/font" Target="fonts/font8.fntdata"/><Relationship Id="rId17" Type="http://schemas.openxmlformats.org/officeDocument/2006/relationships/font" Target="fonts/font7.fntdata"/><Relationship Id="rId16" Type="http://schemas.openxmlformats.org/officeDocument/2006/relationships/font" Target="fonts/font6.fntdata"/><Relationship Id="rId15" Type="http://schemas.openxmlformats.org/officeDocument/2006/relationships/font" Target="fonts/font5.fntdata"/><Relationship Id="rId14" Type="http://schemas.openxmlformats.org/officeDocument/2006/relationships/font" Target="fonts/font4.fntdata"/><Relationship Id="rId13" Type="http://schemas.openxmlformats.org/officeDocument/2006/relationships/font" Target="fonts/font3.fntdata"/><Relationship Id="rId12" Type="http://schemas.openxmlformats.org/officeDocument/2006/relationships/font" Target="fonts/font2.fntdata"/><Relationship Id="rId11" Type="http://schemas.openxmlformats.org/officeDocument/2006/relationships/font" Target="fonts/font1.fntdata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c480e15bb0_0_141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c480e15bb0_0_14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c480e15bb0_0_299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c480e15bb0_0_2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c480e15bb0_0_406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c480e15bb0_0_40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type="body" idx="1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type="body" idx="2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type="body" idx="1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type="subTitle" idx="1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type="body" idx="2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body" idx="1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 hasCustomPrompt="1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type="body" idx="1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2393700" cy="10692000"/>
          </a:xfrm>
          <a:prstGeom prst="rect">
            <a:avLst/>
          </a:prstGeom>
          <a:solidFill>
            <a:srgbClr val="ECED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55" name="Google Shape;55;p13"/>
          <p:cNvGrpSpPr/>
          <p:nvPr/>
        </p:nvGrpSpPr>
        <p:grpSpPr>
          <a:xfrm>
            <a:off x="0" y="0"/>
            <a:ext cx="7560000" cy="1684275"/>
            <a:chOff x="0" y="0"/>
            <a:chExt cx="7560000" cy="1684275"/>
          </a:xfrm>
        </p:grpSpPr>
        <p:grpSp>
          <p:nvGrpSpPr>
            <p:cNvPr id="56" name="Google Shape;56;p13"/>
            <p:cNvGrpSpPr/>
            <p:nvPr/>
          </p:nvGrpSpPr>
          <p:grpSpPr>
            <a:xfrm>
              <a:off x="0" y="0"/>
              <a:ext cx="7560000" cy="1684275"/>
              <a:chOff x="0" y="0"/>
              <a:chExt cx="7560000" cy="1684275"/>
            </a:xfrm>
          </p:grpSpPr>
          <p:sp>
            <p:nvSpPr>
              <p:cNvPr id="57" name="Google Shape;57;p13"/>
              <p:cNvSpPr/>
              <p:nvPr/>
            </p:nvSpPr>
            <p:spPr>
              <a:xfrm>
                <a:off x="0" y="0"/>
                <a:ext cx="7560000" cy="16482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8" name="Google Shape;58;p13"/>
              <p:cNvSpPr/>
              <p:nvPr/>
            </p:nvSpPr>
            <p:spPr>
              <a:xfrm rot="10800000" flipH="1">
                <a:off x="0" y="1648275"/>
                <a:ext cx="7560000" cy="36000"/>
              </a:xfrm>
              <a:prstGeom prst="rect">
                <a:avLst/>
              </a:prstGeom>
              <a:solidFill>
                <a:srgbClr val="FFD5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59" name="Google Shape;59;p13"/>
            <p:cNvGrpSpPr/>
            <p:nvPr/>
          </p:nvGrpSpPr>
          <p:grpSpPr>
            <a:xfrm>
              <a:off x="1572750" y="468995"/>
              <a:ext cx="4414500" cy="809305"/>
              <a:chOff x="1572750" y="468995"/>
              <a:chExt cx="4414500" cy="809305"/>
            </a:xfrm>
          </p:grpSpPr>
          <p:sp>
            <p:nvSpPr>
              <p:cNvPr id="60" name="Google Shape;60;p13"/>
              <p:cNvSpPr txBox="1"/>
              <p:nvPr/>
            </p:nvSpPr>
            <p:spPr>
              <a:xfrm>
                <a:off x="1572750" y="468995"/>
                <a:ext cx="4414500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rgbClr val="FFD58A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DEWI KURNIA</a:t>
                </a:r>
                <a:endParaRPr lang="en-US" sz="3200">
                  <a:solidFill>
                    <a:srgbClr val="FFD58A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  <p:sp>
            <p:nvSpPr>
              <p:cNvPr id="61" name="Google Shape;61;p13"/>
              <p:cNvSpPr txBox="1"/>
              <p:nvPr/>
            </p:nvSpPr>
            <p:spPr>
              <a:xfrm>
                <a:off x="2459050" y="1078200"/>
                <a:ext cx="2641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300">
                    <a:solidFill>
                      <a:srgbClr val="FFD58A"/>
                    </a:solidFill>
                    <a:latin typeface="Montserrat Light" panose="00000400000000000000"/>
                    <a:ea typeface="Montserrat Light" panose="00000400000000000000"/>
                    <a:cs typeface="Montserrat Light" panose="00000400000000000000"/>
                    <a:sym typeface="Montserrat Light" panose="00000400000000000000"/>
                  </a:rPr>
                  <a:t>MARKETING MANAGER</a:t>
                </a:r>
                <a:endParaRPr sz="1300">
                  <a:solidFill>
                    <a:srgbClr val="FFD58A"/>
                  </a:solidFill>
                  <a:latin typeface="Montserrat Light" panose="00000400000000000000"/>
                  <a:ea typeface="Montserrat Light" panose="00000400000000000000"/>
                  <a:cs typeface="Montserrat Light" panose="00000400000000000000"/>
                  <a:sym typeface="Montserrat Light" panose="00000400000000000000"/>
                </a:endParaRPr>
              </a:p>
            </p:txBody>
          </p:sp>
        </p:grpSp>
      </p:grpSp>
      <p:sp>
        <p:nvSpPr>
          <p:cNvPr id="62" name="Google Shape;62;p13"/>
          <p:cNvSpPr txBox="1"/>
          <p:nvPr/>
        </p:nvSpPr>
        <p:spPr>
          <a:xfrm>
            <a:off x="387849" y="2081270"/>
            <a:ext cx="1784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CONTACT:</a:t>
            </a:r>
            <a:endParaRPr sz="1500" b="1">
              <a:solidFill>
                <a:srgbClr val="2E3448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grpSp>
        <p:nvGrpSpPr>
          <p:cNvPr id="63" name="Google Shape;63;p13"/>
          <p:cNvGrpSpPr/>
          <p:nvPr/>
        </p:nvGrpSpPr>
        <p:grpSpPr>
          <a:xfrm>
            <a:off x="394771" y="2605525"/>
            <a:ext cx="1945628" cy="341155"/>
            <a:chOff x="394771" y="2605525"/>
            <a:chExt cx="1945628" cy="341155"/>
          </a:xfrm>
        </p:grpSpPr>
        <p:grpSp>
          <p:nvGrpSpPr>
            <p:cNvPr id="64" name="Google Shape;64;p13"/>
            <p:cNvGrpSpPr/>
            <p:nvPr/>
          </p:nvGrpSpPr>
          <p:grpSpPr>
            <a:xfrm>
              <a:off x="394771" y="2605525"/>
              <a:ext cx="174600" cy="174600"/>
              <a:chOff x="275096" y="2605525"/>
              <a:chExt cx="174600" cy="174600"/>
            </a:xfrm>
          </p:grpSpPr>
          <p:sp>
            <p:nvSpPr>
              <p:cNvPr id="65" name="Google Shape;65;p13"/>
              <p:cNvSpPr/>
              <p:nvPr/>
            </p:nvSpPr>
            <p:spPr>
              <a:xfrm>
                <a:off x="275096" y="2605525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pic>
            <p:nvPicPr>
              <p:cNvPr id="66" name="Google Shape;66;p13"/>
              <p:cNvPicPr preferRelativeResize="0"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317496" y="2629325"/>
                <a:ext cx="898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7" name="Google Shape;67;p13"/>
            <p:cNvSpPr txBox="1"/>
            <p:nvPr/>
          </p:nvSpPr>
          <p:spPr>
            <a:xfrm>
              <a:off x="663699" y="2608225"/>
              <a:ext cx="1676700" cy="338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rPr>
                <a:t>Jl. Sunset Road No. 88, Kuta, Bali, Indonesia</a:t>
              </a:r>
              <a:endParaRPr lang="en-US"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endParaRPr>
            </a:p>
          </p:txBody>
        </p:sp>
      </p:grpSp>
      <p:grpSp>
        <p:nvGrpSpPr>
          <p:cNvPr id="68" name="Google Shape;68;p13"/>
          <p:cNvGrpSpPr/>
          <p:nvPr/>
        </p:nvGrpSpPr>
        <p:grpSpPr>
          <a:xfrm>
            <a:off x="394771" y="3579575"/>
            <a:ext cx="1945628" cy="174600"/>
            <a:chOff x="394771" y="3579575"/>
            <a:chExt cx="1945628" cy="174600"/>
          </a:xfrm>
        </p:grpSpPr>
        <p:sp>
          <p:nvSpPr>
            <p:cNvPr id="69" name="Google Shape;69;p13"/>
            <p:cNvSpPr txBox="1"/>
            <p:nvPr/>
          </p:nvSpPr>
          <p:spPr>
            <a:xfrm>
              <a:off x="663699" y="3582275"/>
              <a:ext cx="1676700" cy="1689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rPr>
                <a:t>+62 361-876-5432</a:t>
              </a:r>
              <a:endParaRPr lang="en-US"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endParaRPr>
            </a:p>
          </p:txBody>
        </p:sp>
        <p:grpSp>
          <p:nvGrpSpPr>
            <p:cNvPr id="70" name="Google Shape;70;p13"/>
            <p:cNvGrpSpPr/>
            <p:nvPr/>
          </p:nvGrpSpPr>
          <p:grpSpPr>
            <a:xfrm>
              <a:off x="394771" y="3579575"/>
              <a:ext cx="174600" cy="174600"/>
              <a:chOff x="193621" y="3579575"/>
              <a:chExt cx="174600" cy="174600"/>
            </a:xfrm>
          </p:grpSpPr>
          <p:sp>
            <p:nvSpPr>
              <p:cNvPr id="71" name="Google Shape;71;p13"/>
              <p:cNvSpPr/>
              <p:nvPr/>
            </p:nvSpPr>
            <p:spPr>
              <a:xfrm>
                <a:off x="193621" y="3579575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pic>
            <p:nvPicPr>
              <p:cNvPr id="72" name="Google Shape;72;p13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5417" y="3603792"/>
                <a:ext cx="91000" cy="128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73" name="Google Shape;73;p13"/>
          <p:cNvGrpSpPr/>
          <p:nvPr/>
        </p:nvGrpSpPr>
        <p:grpSpPr>
          <a:xfrm>
            <a:off x="394771" y="3092550"/>
            <a:ext cx="1945628" cy="174600"/>
            <a:chOff x="394771" y="3092550"/>
            <a:chExt cx="1945628" cy="174600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663699" y="3095250"/>
              <a:ext cx="1676700" cy="1689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rPr>
                <a:t>dewikurnia@mail.com</a:t>
              </a:r>
              <a:endParaRPr lang="en-US"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endParaRPr>
            </a:p>
          </p:txBody>
        </p:sp>
        <p:grpSp>
          <p:nvGrpSpPr>
            <p:cNvPr id="75" name="Google Shape;75;p13"/>
            <p:cNvGrpSpPr/>
            <p:nvPr/>
          </p:nvGrpSpPr>
          <p:grpSpPr>
            <a:xfrm>
              <a:off x="394771" y="3092550"/>
              <a:ext cx="174600" cy="174600"/>
              <a:chOff x="193621" y="3092550"/>
              <a:chExt cx="174600" cy="174600"/>
            </a:xfrm>
          </p:grpSpPr>
          <p:sp>
            <p:nvSpPr>
              <p:cNvPr id="76" name="Google Shape;76;p13"/>
              <p:cNvSpPr/>
              <p:nvPr/>
            </p:nvSpPr>
            <p:spPr>
              <a:xfrm>
                <a:off x="193621" y="3092550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pic>
            <p:nvPicPr>
              <p:cNvPr id="77" name="Google Shape;77;p13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1200" y="3134175"/>
                <a:ext cx="119440" cy="936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78" name="Google Shape;78;p13"/>
          <p:cNvGrpSpPr/>
          <p:nvPr/>
        </p:nvGrpSpPr>
        <p:grpSpPr>
          <a:xfrm>
            <a:off x="2834522" y="2081270"/>
            <a:ext cx="4361379" cy="1796320"/>
            <a:chOff x="2834522" y="2081270"/>
            <a:chExt cx="4361379" cy="1796320"/>
          </a:xfrm>
        </p:grpSpPr>
        <p:sp>
          <p:nvSpPr>
            <p:cNvPr id="79" name="Google Shape;79;p13"/>
            <p:cNvSpPr txBox="1"/>
            <p:nvPr/>
          </p:nvSpPr>
          <p:spPr>
            <a:xfrm>
              <a:off x="2834522" y="2081270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OBJECTIVE:</a:t>
              </a:r>
              <a:endParaRPr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2838701" y="2608225"/>
              <a:ext cx="4357200" cy="12693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rPr>
                <a:t>Accomplished marketing professional with over 8 years of experience in business management and development. Possesses skills in team leadership, strategic planning, and market analysis. Seeking a challenging position where I can utilize my abilities and help the company achieve new heights.</a:t>
              </a:r>
              <a:endParaRPr lang="en-US"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endParaRPr>
            </a:p>
          </p:txBody>
        </p:sp>
      </p:grpSp>
      <p:sp>
        <p:nvSpPr>
          <p:cNvPr id="81" name="Google Shape;81;p13"/>
          <p:cNvSpPr txBox="1"/>
          <p:nvPr/>
        </p:nvSpPr>
        <p:spPr>
          <a:xfrm>
            <a:off x="2834525" y="4264375"/>
            <a:ext cx="2894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WORK EXPERIENCE:</a:t>
            </a:r>
            <a:endParaRPr sz="1500" b="1">
              <a:solidFill>
                <a:srgbClr val="2E3448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grpSp>
        <p:nvGrpSpPr>
          <p:cNvPr id="82" name="Google Shape;82;p13"/>
          <p:cNvGrpSpPr/>
          <p:nvPr/>
        </p:nvGrpSpPr>
        <p:grpSpPr>
          <a:xfrm>
            <a:off x="387849" y="4264373"/>
            <a:ext cx="1784400" cy="2143718"/>
            <a:chOff x="387849" y="4264373"/>
            <a:chExt cx="1784400" cy="2143718"/>
          </a:xfrm>
        </p:grpSpPr>
        <p:sp>
          <p:nvSpPr>
            <p:cNvPr id="83" name="Google Shape;83;p13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SKILLS:</a:t>
              </a:r>
              <a:endParaRPr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  <p:grpSp>
          <p:nvGrpSpPr>
            <p:cNvPr id="84" name="Google Shape;84;p13"/>
            <p:cNvGrpSpPr/>
            <p:nvPr/>
          </p:nvGrpSpPr>
          <p:grpSpPr>
            <a:xfrm>
              <a:off x="387849" y="4785810"/>
              <a:ext cx="1784400" cy="1622280"/>
              <a:chOff x="387849" y="4785810"/>
              <a:chExt cx="1784400" cy="1622280"/>
            </a:xfrm>
          </p:grpSpPr>
          <p:sp>
            <p:nvSpPr>
              <p:cNvPr id="85" name="Google Shape;85;p13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Proficient in 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86" name="Google Shape;86;p13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Microsoft Office Suite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87" name="Google Shape;87;p13"/>
              <p:cNvSpPr txBox="1"/>
              <p:nvPr/>
            </p:nvSpPr>
            <p:spPr>
              <a:xfrm>
                <a:off x="387849" y="527017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Experienced in CRM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88" name="Google Shape;88;p13"/>
              <p:cNvSpPr txBox="1"/>
              <p:nvPr/>
            </p:nvSpPr>
            <p:spPr>
              <a:xfrm>
                <a:off x="387849" y="551235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Communication skills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89" name="Google Shape;89;p13"/>
              <p:cNvSpPr txBox="1"/>
              <p:nvPr/>
            </p:nvSpPr>
            <p:spPr>
              <a:xfrm>
                <a:off x="387849" y="575453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Project management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90" name="Google Shape;90;p13"/>
              <p:cNvSpPr txBox="1"/>
              <p:nvPr/>
            </p:nvSpPr>
            <p:spPr>
              <a:xfrm>
                <a:off x="387849" y="599671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Analytical thinking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91" name="Google Shape;91;p13"/>
              <p:cNvSpPr txBox="1"/>
              <p:nvPr/>
            </p:nvSpPr>
            <p:spPr>
              <a:xfrm>
                <a:off x="387849" y="623889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Decision-making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</p:grpSp>
      <p:grpSp>
        <p:nvGrpSpPr>
          <p:cNvPr id="92" name="Google Shape;92;p13"/>
          <p:cNvGrpSpPr/>
          <p:nvPr/>
        </p:nvGrpSpPr>
        <p:grpSpPr>
          <a:xfrm>
            <a:off x="387849" y="6925250"/>
            <a:ext cx="1784400" cy="1679778"/>
            <a:chOff x="387849" y="4264373"/>
            <a:chExt cx="1784400" cy="1679778"/>
          </a:xfrm>
        </p:grpSpPr>
        <p:sp>
          <p:nvSpPr>
            <p:cNvPr id="93" name="Google Shape;93;p13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EDUCATION:</a:t>
              </a:r>
              <a:endParaRPr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  <p:grpSp>
          <p:nvGrpSpPr>
            <p:cNvPr id="94" name="Google Shape;94;p13"/>
            <p:cNvGrpSpPr/>
            <p:nvPr/>
          </p:nvGrpSpPr>
          <p:grpSpPr>
            <a:xfrm>
              <a:off x="387849" y="4785810"/>
              <a:ext cx="1784400" cy="1158341"/>
              <a:chOff x="387849" y="4785810"/>
              <a:chExt cx="1784400" cy="1158341"/>
            </a:xfrm>
          </p:grpSpPr>
          <p:sp>
            <p:nvSpPr>
              <p:cNvPr id="95" name="Google Shape;95;p13"/>
              <p:cNvSpPr txBox="1"/>
              <p:nvPr/>
            </p:nvSpPr>
            <p:spPr>
              <a:xfrm>
                <a:off x="387849" y="4785810"/>
                <a:ext cx="1784400" cy="3384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2E3448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Bachelor's Degree in Marketing</a:t>
                </a:r>
                <a:endParaRPr lang="en-US" sz="11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endParaRPr>
              </a:p>
            </p:txBody>
          </p:sp>
          <p:sp>
            <p:nvSpPr>
              <p:cNvPr id="96" name="Google Shape;96;p13"/>
              <p:cNvSpPr txBox="1"/>
              <p:nvPr/>
            </p:nvSpPr>
            <p:spPr>
              <a:xfrm>
                <a:off x="387849" y="5290880"/>
                <a:ext cx="1784400" cy="3384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Udayana University, Bali, Indonesia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98" name="Google Shape;98;p13"/>
              <p:cNvSpPr txBox="1"/>
              <p:nvPr/>
            </p:nvSpPr>
            <p:spPr>
              <a:xfrm>
                <a:off x="387849" y="5775241"/>
                <a:ext cx="1784400" cy="1689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May 2010 - May 2014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</p:grpSp>
      <p:grpSp>
        <p:nvGrpSpPr>
          <p:cNvPr id="99" name="Google Shape;99;p13"/>
          <p:cNvGrpSpPr/>
          <p:nvPr/>
        </p:nvGrpSpPr>
        <p:grpSpPr>
          <a:xfrm>
            <a:off x="387849" y="8930760"/>
            <a:ext cx="1784400" cy="932818"/>
            <a:chOff x="387849" y="4264373"/>
            <a:chExt cx="1784400" cy="932818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INTERESTS:</a:t>
              </a:r>
              <a:endParaRPr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  <p:grpSp>
          <p:nvGrpSpPr>
            <p:cNvPr id="101" name="Google Shape;101;p13"/>
            <p:cNvGrpSpPr/>
            <p:nvPr/>
          </p:nvGrpSpPr>
          <p:grpSpPr>
            <a:xfrm>
              <a:off x="387849" y="4785810"/>
              <a:ext cx="1784400" cy="411380"/>
              <a:chOff x="387849" y="4785810"/>
              <a:chExt cx="1784400" cy="411380"/>
            </a:xfrm>
          </p:grpSpPr>
          <p:sp>
            <p:nvSpPr>
              <p:cNvPr id="102" name="Google Shape;102;p13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Sports, Travel, 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03" name="Google Shape;103;p13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Personal development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</p:grpSp>
      <p:grpSp>
        <p:nvGrpSpPr>
          <p:cNvPr id="104" name="Google Shape;104;p13"/>
          <p:cNvGrpSpPr/>
          <p:nvPr/>
        </p:nvGrpSpPr>
        <p:grpSpPr>
          <a:xfrm>
            <a:off x="2834538" y="4785741"/>
            <a:ext cx="4361462" cy="1030216"/>
            <a:chOff x="2834538" y="4785741"/>
            <a:chExt cx="4361462" cy="1030216"/>
          </a:xfrm>
        </p:grpSpPr>
        <p:grpSp>
          <p:nvGrpSpPr>
            <p:cNvPr id="105" name="Google Shape;105;p13"/>
            <p:cNvGrpSpPr/>
            <p:nvPr/>
          </p:nvGrpSpPr>
          <p:grpSpPr>
            <a:xfrm>
              <a:off x="2834538" y="4785741"/>
              <a:ext cx="4361430" cy="653270"/>
              <a:chOff x="2834538" y="4785741"/>
              <a:chExt cx="4361430" cy="653270"/>
            </a:xfrm>
          </p:grpSpPr>
          <p:sp>
            <p:nvSpPr>
              <p:cNvPr id="106" name="Google Shape;106;p13"/>
              <p:cNvSpPr txBox="1"/>
              <p:nvPr/>
            </p:nvSpPr>
            <p:spPr>
              <a:xfrm>
                <a:off x="2834538" y="4785741"/>
                <a:ext cx="4361430" cy="1689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2E3448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Deputy Director of Marketing</a:t>
                </a:r>
                <a:endParaRPr lang="en-US" sz="11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endParaRPr>
              </a:p>
            </p:txBody>
          </p:sp>
          <p:sp>
            <p:nvSpPr>
              <p:cNvPr id="107" name="Google Shape;107;p13"/>
              <p:cNvSpPr txBox="1"/>
              <p:nvPr/>
            </p:nvSpPr>
            <p:spPr>
              <a:xfrm>
                <a:off x="2834538" y="5027921"/>
                <a:ext cx="4361430" cy="1689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i="1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ABC Corporation, Denpasar, Bali</a:t>
                </a:r>
                <a:endParaRPr lang="en-US" sz="1100" i="1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08" name="Google Shape;108;p13"/>
              <p:cNvSpPr txBox="1"/>
              <p:nvPr/>
            </p:nvSpPr>
            <p:spPr>
              <a:xfrm>
                <a:off x="2834538" y="5270101"/>
                <a:ext cx="4361430" cy="1689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January 2018 - June 2024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  <p:grpSp>
          <p:nvGrpSpPr>
            <p:cNvPr id="109" name="Google Shape;109;p13"/>
            <p:cNvGrpSpPr/>
            <p:nvPr/>
          </p:nvGrpSpPr>
          <p:grpSpPr>
            <a:xfrm>
              <a:off x="2838925" y="5512275"/>
              <a:ext cx="4357075" cy="303682"/>
              <a:chOff x="2838925" y="5512275"/>
              <a:chExt cx="4357075" cy="303682"/>
            </a:xfrm>
          </p:grpSpPr>
          <p:sp>
            <p:nvSpPr>
              <p:cNvPr id="110" name="Google Shape;110;p13"/>
              <p:cNvSpPr txBox="1"/>
              <p:nvPr/>
            </p:nvSpPr>
            <p:spPr>
              <a:xfrm>
                <a:off x="3003500" y="5512275"/>
                <a:ext cx="4192500" cy="3036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 panose="020B0604020202020204"/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Managed the product development team and increased the company’s revenue by 25% in the past year.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11" name="Google Shape;111;p13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grpSp>
        <p:nvGrpSpPr>
          <p:cNvPr id="2" name="Google Shape;118;p13"/>
          <p:cNvGrpSpPr/>
          <p:nvPr/>
        </p:nvGrpSpPr>
        <p:grpSpPr>
          <a:xfrm>
            <a:off x="2834538" y="7114486"/>
            <a:ext cx="4361462" cy="1149834"/>
            <a:chOff x="2834538" y="4785741"/>
            <a:chExt cx="4361462" cy="1149834"/>
          </a:xfrm>
        </p:grpSpPr>
        <p:grpSp>
          <p:nvGrpSpPr>
            <p:cNvPr id="3" name="Google Shape;119;p13"/>
            <p:cNvGrpSpPr/>
            <p:nvPr/>
          </p:nvGrpSpPr>
          <p:grpSpPr>
            <a:xfrm>
              <a:off x="2834538" y="4785741"/>
              <a:ext cx="4361400" cy="653270"/>
              <a:chOff x="2834538" y="4785741"/>
              <a:chExt cx="4361400" cy="653270"/>
            </a:xfrm>
          </p:grpSpPr>
          <p:sp>
            <p:nvSpPr>
              <p:cNvPr id="4" name="Google Shape;120;p13"/>
              <p:cNvSpPr txBox="1"/>
              <p:nvPr/>
            </p:nvSpPr>
            <p:spPr>
              <a:xfrm>
                <a:off x="2834538" y="4785741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2E3448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Sales and Marketing Manager</a:t>
                </a:r>
                <a:endParaRPr sz="11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endParaRPr>
              </a:p>
            </p:txBody>
          </p:sp>
          <p:sp>
            <p:nvSpPr>
              <p:cNvPr id="5" name="Google Shape;121;p13"/>
              <p:cNvSpPr txBox="1"/>
              <p:nvPr/>
            </p:nvSpPr>
            <p:spPr>
              <a:xfrm>
                <a:off x="2834538" y="5027921"/>
                <a:ext cx="4361400" cy="1689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i="1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XYZ Corporation, Seminyak, Bali</a:t>
                </a:r>
                <a:endParaRPr lang="en-US" sz="1100" i="1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6" name="Google Shape;122;p13"/>
              <p:cNvSpPr txBox="1"/>
              <p:nvPr/>
            </p:nvSpPr>
            <p:spPr>
              <a:xfrm>
                <a:off x="2834538" y="5270101"/>
                <a:ext cx="4361400" cy="1689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March 2014 - December 2017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  <p:grpSp>
          <p:nvGrpSpPr>
            <p:cNvPr id="7" name="Google Shape;123;p13"/>
            <p:cNvGrpSpPr/>
            <p:nvPr/>
          </p:nvGrpSpPr>
          <p:grpSpPr>
            <a:xfrm>
              <a:off x="2838925" y="5512275"/>
              <a:ext cx="4357075" cy="423300"/>
              <a:chOff x="2838925" y="5512275"/>
              <a:chExt cx="4357075" cy="423300"/>
            </a:xfrm>
          </p:grpSpPr>
          <p:sp>
            <p:nvSpPr>
              <p:cNvPr id="8" name="Google Shape;124;p13"/>
              <p:cNvSpPr txBox="1"/>
              <p:nvPr/>
            </p:nvSpPr>
            <p:spPr>
              <a:xfrm>
                <a:off x="3003500" y="5512275"/>
                <a:ext cx="4192500" cy="42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Led the sales team and achieved a 20% increase in sales    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volume within the first year.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9" name="Google Shape;125;p13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sp>
        <p:nvSpPr>
          <p:cNvPr id="13" name="Google Shape;110;p13"/>
          <p:cNvSpPr txBox="1"/>
          <p:nvPr/>
        </p:nvSpPr>
        <p:spPr>
          <a:xfrm>
            <a:off x="3003500" y="6104095"/>
            <a:ext cx="4192500" cy="761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Developed and implemented a strategic growth plan that led to the establishment of new markets and increased sales volumes.</a:t>
            </a:r>
            <a:endParaRPr lang="en-US" sz="1100">
              <a:solidFill>
                <a:srgbClr val="2E3448"/>
              </a:solidFill>
              <a:latin typeface="Poppins Light" panose="00000400000000000000"/>
              <a:ea typeface="Poppins Light" panose="00000400000000000000"/>
              <a:cs typeface="Poppins Light" panose="00000400000000000000"/>
              <a:sym typeface="Poppins Light" panose="00000400000000000000"/>
            </a:endParaRPr>
          </a:p>
        </p:txBody>
      </p:sp>
      <p:sp>
        <p:nvSpPr>
          <p:cNvPr id="14" name="Google Shape;111;p13"/>
          <p:cNvSpPr/>
          <p:nvPr/>
        </p:nvSpPr>
        <p:spPr>
          <a:xfrm>
            <a:off x="2838925" y="6167670"/>
            <a:ext cx="70500" cy="70500"/>
          </a:xfrm>
          <a:prstGeom prst="rect">
            <a:avLst/>
          </a:prstGeom>
          <a:solidFill>
            <a:srgbClr val="2E34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5" name="Google Shape;110;p13"/>
          <p:cNvSpPr txBox="1"/>
          <p:nvPr/>
        </p:nvSpPr>
        <p:spPr>
          <a:xfrm>
            <a:off x="3003500" y="8435815"/>
            <a:ext cx="4192500" cy="761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Designed and executed marketing campaigns that raised brand awareness and resulted in a growth in the customer base.</a:t>
            </a:r>
            <a:endParaRPr lang="en-US" sz="1100">
              <a:solidFill>
                <a:srgbClr val="2E3448"/>
              </a:solidFill>
              <a:latin typeface="Poppins Light" panose="00000400000000000000"/>
              <a:ea typeface="Poppins Light" panose="00000400000000000000"/>
              <a:cs typeface="Poppins Light" panose="00000400000000000000"/>
              <a:sym typeface="Poppins Light" panose="00000400000000000000"/>
            </a:endParaRPr>
          </a:p>
        </p:txBody>
      </p:sp>
      <p:sp>
        <p:nvSpPr>
          <p:cNvPr id="16" name="Google Shape;111;p13"/>
          <p:cNvSpPr/>
          <p:nvPr/>
        </p:nvSpPr>
        <p:spPr>
          <a:xfrm>
            <a:off x="2838925" y="8499390"/>
            <a:ext cx="70500" cy="70500"/>
          </a:xfrm>
          <a:prstGeom prst="rect">
            <a:avLst/>
          </a:prstGeom>
          <a:solidFill>
            <a:srgbClr val="2E34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" name="Google Shape;110;p13"/>
          <p:cNvSpPr txBox="1"/>
          <p:nvPr/>
        </p:nvSpPr>
        <p:spPr>
          <a:xfrm>
            <a:off x="3003500" y="9347040"/>
            <a:ext cx="4192500" cy="507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Collaborated with third-party agencies and suppliers to ensure a stable supply of goods.</a:t>
            </a:r>
            <a:endParaRPr lang="en-US" sz="1100">
              <a:solidFill>
                <a:srgbClr val="2E3448"/>
              </a:solidFill>
              <a:latin typeface="Poppins Light" panose="00000400000000000000"/>
              <a:ea typeface="Poppins Light" panose="00000400000000000000"/>
              <a:cs typeface="Poppins Light" panose="00000400000000000000"/>
              <a:sym typeface="Poppins Light" panose="00000400000000000000"/>
            </a:endParaRPr>
          </a:p>
        </p:txBody>
      </p:sp>
      <p:sp>
        <p:nvSpPr>
          <p:cNvPr id="18" name="Google Shape;111;p13"/>
          <p:cNvSpPr/>
          <p:nvPr/>
        </p:nvSpPr>
        <p:spPr>
          <a:xfrm>
            <a:off x="2838925" y="9410615"/>
            <a:ext cx="70500" cy="70500"/>
          </a:xfrm>
          <a:prstGeom prst="rect">
            <a:avLst/>
          </a:prstGeom>
          <a:solidFill>
            <a:srgbClr val="2E34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4"/>
          <p:cNvSpPr/>
          <p:nvPr/>
        </p:nvSpPr>
        <p:spPr>
          <a:xfrm>
            <a:off x="0" y="0"/>
            <a:ext cx="2393700" cy="10692000"/>
          </a:xfrm>
          <a:prstGeom prst="rect">
            <a:avLst/>
          </a:prstGeom>
          <a:solidFill>
            <a:srgbClr val="ECED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37" name="Google Shape;137;p14"/>
          <p:cNvGrpSpPr/>
          <p:nvPr/>
        </p:nvGrpSpPr>
        <p:grpSpPr>
          <a:xfrm>
            <a:off x="0" y="0"/>
            <a:ext cx="7560000" cy="1684275"/>
            <a:chOff x="0" y="0"/>
            <a:chExt cx="7560000" cy="1684275"/>
          </a:xfrm>
        </p:grpSpPr>
        <p:grpSp>
          <p:nvGrpSpPr>
            <p:cNvPr id="138" name="Google Shape;138;p14"/>
            <p:cNvGrpSpPr/>
            <p:nvPr/>
          </p:nvGrpSpPr>
          <p:grpSpPr>
            <a:xfrm>
              <a:off x="0" y="0"/>
              <a:ext cx="7560000" cy="1684275"/>
              <a:chOff x="0" y="0"/>
              <a:chExt cx="7560000" cy="1684275"/>
            </a:xfrm>
          </p:grpSpPr>
          <p:sp>
            <p:nvSpPr>
              <p:cNvPr id="139" name="Google Shape;139;p14"/>
              <p:cNvSpPr/>
              <p:nvPr/>
            </p:nvSpPr>
            <p:spPr>
              <a:xfrm>
                <a:off x="0" y="0"/>
                <a:ext cx="7560000" cy="16482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40" name="Google Shape;140;p14"/>
              <p:cNvSpPr/>
              <p:nvPr/>
            </p:nvSpPr>
            <p:spPr>
              <a:xfrm rot="10800000" flipH="1">
                <a:off x="0" y="1648275"/>
                <a:ext cx="7560000" cy="36000"/>
              </a:xfrm>
              <a:prstGeom prst="rect">
                <a:avLst/>
              </a:prstGeom>
              <a:solidFill>
                <a:srgbClr val="FFD5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41" name="Google Shape;141;p14"/>
            <p:cNvGrpSpPr/>
            <p:nvPr/>
          </p:nvGrpSpPr>
          <p:grpSpPr>
            <a:xfrm>
              <a:off x="1572750" y="468995"/>
              <a:ext cx="4414500" cy="809305"/>
              <a:chOff x="1572750" y="468995"/>
              <a:chExt cx="4414500" cy="809305"/>
            </a:xfrm>
          </p:grpSpPr>
          <p:sp>
            <p:nvSpPr>
              <p:cNvPr id="142" name="Google Shape;142;p14"/>
              <p:cNvSpPr txBox="1"/>
              <p:nvPr/>
            </p:nvSpPr>
            <p:spPr>
              <a:xfrm>
                <a:off x="1572750" y="468995"/>
                <a:ext cx="4414500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rgbClr val="FFD58A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DEWI KURNIA</a:t>
                </a:r>
                <a:endParaRPr sz="3200">
                  <a:solidFill>
                    <a:srgbClr val="FFD58A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  <p:sp>
            <p:nvSpPr>
              <p:cNvPr id="143" name="Google Shape;143;p14"/>
              <p:cNvSpPr txBox="1"/>
              <p:nvPr/>
            </p:nvSpPr>
            <p:spPr>
              <a:xfrm>
                <a:off x="2459050" y="1078200"/>
                <a:ext cx="2641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300">
                    <a:solidFill>
                      <a:srgbClr val="FFD58A"/>
                    </a:solidFill>
                    <a:latin typeface="Montserrat Light" panose="00000400000000000000"/>
                    <a:ea typeface="Montserrat Light" panose="00000400000000000000"/>
                    <a:cs typeface="Montserrat Light" panose="00000400000000000000"/>
                    <a:sym typeface="Montserrat Light" panose="00000400000000000000"/>
                  </a:rPr>
                  <a:t>MARKETING MANAGER</a:t>
                </a:r>
                <a:endParaRPr sz="1300">
                  <a:solidFill>
                    <a:srgbClr val="FFD58A"/>
                  </a:solidFill>
                  <a:latin typeface="Montserrat Light" panose="00000400000000000000"/>
                  <a:ea typeface="Montserrat Light" panose="00000400000000000000"/>
                  <a:cs typeface="Montserrat Light" panose="00000400000000000000"/>
                  <a:sym typeface="Montserrat Light" panose="00000400000000000000"/>
                </a:endParaRPr>
              </a:p>
            </p:txBody>
          </p:sp>
        </p:grpSp>
      </p:grpSp>
      <p:sp>
        <p:nvSpPr>
          <p:cNvPr id="144" name="Google Shape;144;p14"/>
          <p:cNvSpPr txBox="1"/>
          <p:nvPr/>
        </p:nvSpPr>
        <p:spPr>
          <a:xfrm>
            <a:off x="387849" y="2081270"/>
            <a:ext cx="1784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CONTACT:</a:t>
            </a:r>
            <a:endParaRPr sz="1500" b="1">
              <a:solidFill>
                <a:srgbClr val="2E3448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grpSp>
        <p:nvGrpSpPr>
          <p:cNvPr id="145" name="Google Shape;145;p14"/>
          <p:cNvGrpSpPr/>
          <p:nvPr/>
        </p:nvGrpSpPr>
        <p:grpSpPr>
          <a:xfrm>
            <a:off x="394771" y="2605525"/>
            <a:ext cx="1945628" cy="341155"/>
            <a:chOff x="394771" y="2605525"/>
            <a:chExt cx="1945628" cy="341155"/>
          </a:xfrm>
        </p:grpSpPr>
        <p:grpSp>
          <p:nvGrpSpPr>
            <p:cNvPr id="146" name="Google Shape;146;p14"/>
            <p:cNvGrpSpPr/>
            <p:nvPr/>
          </p:nvGrpSpPr>
          <p:grpSpPr>
            <a:xfrm>
              <a:off x="394771" y="2605525"/>
              <a:ext cx="174600" cy="174600"/>
              <a:chOff x="275096" y="2605525"/>
              <a:chExt cx="174600" cy="174600"/>
            </a:xfrm>
          </p:grpSpPr>
          <p:sp>
            <p:nvSpPr>
              <p:cNvPr id="147" name="Google Shape;147;p14"/>
              <p:cNvSpPr/>
              <p:nvPr/>
            </p:nvSpPr>
            <p:spPr>
              <a:xfrm>
                <a:off x="275096" y="2605525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pic>
            <p:nvPicPr>
              <p:cNvPr id="148" name="Google Shape;148;p14"/>
              <p:cNvPicPr preferRelativeResize="0"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317496" y="2629325"/>
                <a:ext cx="898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49" name="Google Shape;149;p14"/>
            <p:cNvSpPr txBox="1"/>
            <p:nvPr/>
          </p:nvSpPr>
          <p:spPr>
            <a:xfrm>
              <a:off x="663699" y="2608225"/>
              <a:ext cx="1676700" cy="338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rPr>
                <a:t>Jl. Sunset Road No. 88, Kuta, Bali, Indonesia</a:t>
              </a:r>
              <a:endParaRPr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endParaRPr>
            </a:p>
          </p:txBody>
        </p:sp>
      </p:grpSp>
      <p:grpSp>
        <p:nvGrpSpPr>
          <p:cNvPr id="150" name="Google Shape;150;p14"/>
          <p:cNvGrpSpPr/>
          <p:nvPr/>
        </p:nvGrpSpPr>
        <p:grpSpPr>
          <a:xfrm>
            <a:off x="394771" y="3579575"/>
            <a:ext cx="1945628" cy="174600"/>
            <a:chOff x="394771" y="3579575"/>
            <a:chExt cx="1945628" cy="174600"/>
          </a:xfrm>
        </p:grpSpPr>
        <p:sp>
          <p:nvSpPr>
            <p:cNvPr id="151" name="Google Shape;151;p14"/>
            <p:cNvSpPr txBox="1"/>
            <p:nvPr/>
          </p:nvSpPr>
          <p:spPr>
            <a:xfrm>
              <a:off x="663699" y="3582275"/>
              <a:ext cx="1676700" cy="1689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rPr>
                <a:t>+62 361-876-5432</a:t>
              </a:r>
              <a:endParaRPr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endParaRPr>
            </a:p>
          </p:txBody>
        </p:sp>
        <p:grpSp>
          <p:nvGrpSpPr>
            <p:cNvPr id="152" name="Google Shape;152;p14"/>
            <p:cNvGrpSpPr/>
            <p:nvPr/>
          </p:nvGrpSpPr>
          <p:grpSpPr>
            <a:xfrm>
              <a:off x="394771" y="3579575"/>
              <a:ext cx="174600" cy="174600"/>
              <a:chOff x="193621" y="3579575"/>
              <a:chExt cx="174600" cy="174600"/>
            </a:xfrm>
          </p:grpSpPr>
          <p:sp>
            <p:nvSpPr>
              <p:cNvPr id="153" name="Google Shape;153;p14"/>
              <p:cNvSpPr/>
              <p:nvPr/>
            </p:nvSpPr>
            <p:spPr>
              <a:xfrm>
                <a:off x="193621" y="3579575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pic>
            <p:nvPicPr>
              <p:cNvPr id="154" name="Google Shape;154;p14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5417" y="3603792"/>
                <a:ext cx="91000" cy="128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55" name="Google Shape;155;p14"/>
          <p:cNvGrpSpPr/>
          <p:nvPr/>
        </p:nvGrpSpPr>
        <p:grpSpPr>
          <a:xfrm>
            <a:off x="394771" y="3092550"/>
            <a:ext cx="1945628" cy="174600"/>
            <a:chOff x="394771" y="3092550"/>
            <a:chExt cx="1945628" cy="174600"/>
          </a:xfrm>
        </p:grpSpPr>
        <p:sp>
          <p:nvSpPr>
            <p:cNvPr id="156" name="Google Shape;156;p14"/>
            <p:cNvSpPr txBox="1"/>
            <p:nvPr/>
          </p:nvSpPr>
          <p:spPr>
            <a:xfrm>
              <a:off x="663699" y="3095250"/>
              <a:ext cx="1676700" cy="1689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rPr>
                <a:t>dewikurnia@mail.com</a:t>
              </a:r>
              <a:endParaRPr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endParaRPr>
            </a:p>
          </p:txBody>
        </p:sp>
        <p:grpSp>
          <p:nvGrpSpPr>
            <p:cNvPr id="157" name="Google Shape;157;p14"/>
            <p:cNvGrpSpPr/>
            <p:nvPr/>
          </p:nvGrpSpPr>
          <p:grpSpPr>
            <a:xfrm>
              <a:off x="394771" y="3092550"/>
              <a:ext cx="174600" cy="174600"/>
              <a:chOff x="193621" y="3092550"/>
              <a:chExt cx="174600" cy="174600"/>
            </a:xfrm>
          </p:grpSpPr>
          <p:sp>
            <p:nvSpPr>
              <p:cNvPr id="158" name="Google Shape;158;p14"/>
              <p:cNvSpPr/>
              <p:nvPr/>
            </p:nvSpPr>
            <p:spPr>
              <a:xfrm>
                <a:off x="193621" y="3092550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pic>
            <p:nvPicPr>
              <p:cNvPr id="159" name="Google Shape;159;p14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1200" y="3134175"/>
                <a:ext cx="119440" cy="936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0" name="Google Shape;160;p14"/>
          <p:cNvGrpSpPr/>
          <p:nvPr/>
        </p:nvGrpSpPr>
        <p:grpSpPr>
          <a:xfrm>
            <a:off x="387849" y="4264373"/>
            <a:ext cx="1784400" cy="2143718"/>
            <a:chOff x="387849" y="4264373"/>
            <a:chExt cx="1784400" cy="2143718"/>
          </a:xfrm>
        </p:grpSpPr>
        <p:sp>
          <p:nvSpPr>
            <p:cNvPr id="161" name="Google Shape;161;p14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SKILLS:</a:t>
              </a:r>
              <a:endParaRPr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  <p:grpSp>
          <p:nvGrpSpPr>
            <p:cNvPr id="162" name="Google Shape;162;p14"/>
            <p:cNvGrpSpPr/>
            <p:nvPr/>
          </p:nvGrpSpPr>
          <p:grpSpPr>
            <a:xfrm>
              <a:off x="387849" y="4785810"/>
              <a:ext cx="1784400" cy="1622280"/>
              <a:chOff x="387849" y="4785810"/>
              <a:chExt cx="1784400" cy="1622280"/>
            </a:xfrm>
          </p:grpSpPr>
          <p:sp>
            <p:nvSpPr>
              <p:cNvPr id="163" name="Google Shape;163;p14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Proficient in 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4" name="Google Shape;164;p14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Microsoft Office Suite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5" name="Google Shape;165;p14"/>
              <p:cNvSpPr txBox="1"/>
              <p:nvPr/>
            </p:nvSpPr>
            <p:spPr>
              <a:xfrm>
                <a:off x="387849" y="527017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Experienced in CRM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6" name="Google Shape;166;p14"/>
              <p:cNvSpPr txBox="1"/>
              <p:nvPr/>
            </p:nvSpPr>
            <p:spPr>
              <a:xfrm>
                <a:off x="387849" y="551235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Communication skills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7" name="Google Shape;167;p14"/>
              <p:cNvSpPr txBox="1"/>
              <p:nvPr/>
            </p:nvSpPr>
            <p:spPr>
              <a:xfrm>
                <a:off x="387849" y="575453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Project management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8" name="Google Shape;168;p14"/>
              <p:cNvSpPr txBox="1"/>
              <p:nvPr/>
            </p:nvSpPr>
            <p:spPr>
              <a:xfrm>
                <a:off x="387849" y="599671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Analytical thinking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9" name="Google Shape;169;p14"/>
              <p:cNvSpPr txBox="1"/>
              <p:nvPr/>
            </p:nvSpPr>
            <p:spPr>
              <a:xfrm>
                <a:off x="387849" y="623889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Decision-making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</p:grpSp>
      <p:sp>
        <p:nvSpPr>
          <p:cNvPr id="182" name="Google Shape;182;p14"/>
          <p:cNvSpPr txBox="1"/>
          <p:nvPr/>
        </p:nvSpPr>
        <p:spPr>
          <a:xfrm>
            <a:off x="2834525" y="2081275"/>
            <a:ext cx="2894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WORK EXPERIENCE:</a:t>
            </a:r>
            <a:endParaRPr sz="1500" b="1">
              <a:solidFill>
                <a:srgbClr val="2E3448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grpSp>
        <p:nvGrpSpPr>
          <p:cNvPr id="183" name="Google Shape;183;p14"/>
          <p:cNvGrpSpPr/>
          <p:nvPr/>
        </p:nvGrpSpPr>
        <p:grpSpPr>
          <a:xfrm>
            <a:off x="2834538" y="2602641"/>
            <a:ext cx="4361462" cy="1747808"/>
            <a:chOff x="2834538" y="2602641"/>
            <a:chExt cx="4361462" cy="1747808"/>
          </a:xfrm>
        </p:grpSpPr>
        <p:grpSp>
          <p:nvGrpSpPr>
            <p:cNvPr id="184" name="Google Shape;184;p14"/>
            <p:cNvGrpSpPr/>
            <p:nvPr/>
          </p:nvGrpSpPr>
          <p:grpSpPr>
            <a:xfrm>
              <a:off x="2834538" y="2602641"/>
              <a:ext cx="4361400" cy="653270"/>
              <a:chOff x="2834538" y="4785741"/>
              <a:chExt cx="4361400" cy="653270"/>
            </a:xfrm>
          </p:grpSpPr>
          <p:sp>
            <p:nvSpPr>
              <p:cNvPr id="185" name="Google Shape;185;p14"/>
              <p:cNvSpPr txBox="1"/>
              <p:nvPr/>
            </p:nvSpPr>
            <p:spPr>
              <a:xfrm>
                <a:off x="2834538" y="4785741"/>
                <a:ext cx="4361400" cy="1689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2E3448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Operations Manager</a:t>
                </a:r>
                <a:endParaRPr lang="en-US" sz="11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endParaRPr>
              </a:p>
            </p:txBody>
          </p:sp>
          <p:sp>
            <p:nvSpPr>
              <p:cNvPr id="186" name="Google Shape;186;p14"/>
              <p:cNvSpPr txBox="1"/>
              <p:nvPr/>
            </p:nvSpPr>
            <p:spPr>
              <a:xfrm>
                <a:off x="2834538" y="5027921"/>
                <a:ext cx="4361400" cy="1689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i="1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XYZ Logistics, Seminyak, Bali</a:t>
                </a:r>
                <a:endParaRPr lang="en-US" sz="1100" i="1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87" name="Google Shape;187;p14"/>
              <p:cNvSpPr txBox="1"/>
              <p:nvPr/>
            </p:nvSpPr>
            <p:spPr>
              <a:xfrm>
                <a:off x="2834538" y="5270101"/>
                <a:ext cx="4361400" cy="1689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June 2010 - February 2014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  <p:grpSp>
          <p:nvGrpSpPr>
            <p:cNvPr id="188" name="Google Shape;188;p14"/>
            <p:cNvGrpSpPr/>
            <p:nvPr/>
          </p:nvGrpSpPr>
          <p:grpSpPr>
            <a:xfrm>
              <a:off x="2838925" y="3329175"/>
              <a:ext cx="4357075" cy="760498"/>
              <a:chOff x="2838925" y="5512275"/>
              <a:chExt cx="4357075" cy="760498"/>
            </a:xfrm>
          </p:grpSpPr>
          <p:sp>
            <p:nvSpPr>
              <p:cNvPr id="189" name="Google Shape;189;p14"/>
              <p:cNvSpPr txBox="1"/>
              <p:nvPr/>
            </p:nvSpPr>
            <p:spPr>
              <a:xfrm>
                <a:off x="3003500" y="5512275"/>
                <a:ext cx="4192500" cy="7604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Led a team of 20 employees, overseeing daily operations, including logistics, inventory management, and order fulfillment.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90" name="Google Shape;190;p14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91" name="Google Shape;191;p14"/>
            <p:cNvGrpSpPr/>
            <p:nvPr/>
          </p:nvGrpSpPr>
          <p:grpSpPr>
            <a:xfrm>
              <a:off x="2838925" y="4065679"/>
              <a:ext cx="4357075" cy="284770"/>
              <a:chOff x="2838925" y="5512275"/>
              <a:chExt cx="4357075" cy="284770"/>
            </a:xfrm>
          </p:grpSpPr>
          <p:sp>
            <p:nvSpPr>
              <p:cNvPr id="192" name="Google Shape;192;p14"/>
              <p:cNvSpPr txBox="1"/>
              <p:nvPr/>
            </p:nvSpPr>
            <p:spPr>
              <a:xfrm>
                <a:off x="3003500" y="5512275"/>
                <a:ext cx="4192500" cy="2847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Implemented process improvements that resulted in a 15% reduction in operational costs and a 20% increase in overall efficiency.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93" name="Google Shape;193;p14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sp>
        <p:nvSpPr>
          <p:cNvPr id="203" name="Google Shape;203;p14"/>
          <p:cNvSpPr txBox="1"/>
          <p:nvPr/>
        </p:nvSpPr>
        <p:spPr>
          <a:xfrm>
            <a:off x="2834525" y="5087194"/>
            <a:ext cx="2894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RESEARCH EXPERIENCE:</a:t>
            </a:r>
            <a:endParaRPr sz="1500" b="1">
              <a:solidFill>
                <a:srgbClr val="2E3448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grpSp>
        <p:nvGrpSpPr>
          <p:cNvPr id="204" name="Google Shape;204;p14"/>
          <p:cNvGrpSpPr/>
          <p:nvPr/>
        </p:nvGrpSpPr>
        <p:grpSpPr>
          <a:xfrm>
            <a:off x="2834538" y="5608560"/>
            <a:ext cx="4361462" cy="979013"/>
            <a:chOff x="2834538" y="7443710"/>
            <a:chExt cx="4361462" cy="979013"/>
          </a:xfrm>
        </p:grpSpPr>
        <p:sp>
          <p:nvSpPr>
            <p:cNvPr id="205" name="Google Shape;205;p14"/>
            <p:cNvSpPr txBox="1"/>
            <p:nvPr/>
          </p:nvSpPr>
          <p:spPr>
            <a:xfrm>
              <a:off x="2834538" y="7443710"/>
              <a:ext cx="4361400" cy="338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Market Trends Analysis:</a:t>
              </a:r>
              <a:endParaRPr lang="en-US" sz="11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1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  <p:grpSp>
          <p:nvGrpSpPr>
            <p:cNvPr id="206" name="Google Shape;206;p14"/>
            <p:cNvGrpSpPr/>
            <p:nvPr/>
          </p:nvGrpSpPr>
          <p:grpSpPr>
            <a:xfrm>
              <a:off x="2838925" y="7661358"/>
              <a:ext cx="4357075" cy="761365"/>
              <a:chOff x="2838925" y="5512275"/>
              <a:chExt cx="4357075" cy="761365"/>
            </a:xfrm>
          </p:grpSpPr>
          <p:sp>
            <p:nvSpPr>
              <p:cNvPr id="207" name="Google Shape;207;p14"/>
              <p:cNvSpPr txBox="1"/>
              <p:nvPr/>
            </p:nvSpPr>
            <p:spPr>
              <a:xfrm>
                <a:off x="3003500" y="5512275"/>
                <a:ext cx="4192500" cy="7613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Conducted research on emerging market trends and consumer behavior, analyzing data to identify opportunities for business growth and development.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208" name="Google Shape;208;p14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grpSp>
        <p:nvGrpSpPr>
          <p:cNvPr id="209" name="Google Shape;209;p14"/>
          <p:cNvGrpSpPr/>
          <p:nvPr/>
        </p:nvGrpSpPr>
        <p:grpSpPr>
          <a:xfrm>
            <a:off x="2834538" y="6792981"/>
            <a:ext cx="4361462" cy="979013"/>
            <a:chOff x="2834538" y="8403577"/>
            <a:chExt cx="4361462" cy="979013"/>
          </a:xfrm>
        </p:grpSpPr>
        <p:sp>
          <p:nvSpPr>
            <p:cNvPr id="210" name="Google Shape;210;p14"/>
            <p:cNvSpPr txBox="1"/>
            <p:nvPr/>
          </p:nvSpPr>
          <p:spPr>
            <a:xfrm>
              <a:off x="2834538" y="8403577"/>
              <a:ext cx="4361400" cy="1689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Product Development Research:</a:t>
              </a:r>
              <a:endParaRPr lang="en-US" sz="11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  <p:grpSp>
          <p:nvGrpSpPr>
            <p:cNvPr id="211" name="Google Shape;211;p14"/>
            <p:cNvGrpSpPr/>
            <p:nvPr/>
          </p:nvGrpSpPr>
          <p:grpSpPr>
            <a:xfrm>
              <a:off x="2838925" y="8621225"/>
              <a:ext cx="4357075" cy="761365"/>
              <a:chOff x="2838925" y="5512275"/>
              <a:chExt cx="4357075" cy="761365"/>
            </a:xfrm>
          </p:grpSpPr>
          <p:sp>
            <p:nvSpPr>
              <p:cNvPr id="212" name="Google Shape;212;p14"/>
              <p:cNvSpPr txBox="1"/>
              <p:nvPr/>
            </p:nvSpPr>
            <p:spPr>
              <a:xfrm>
                <a:off x="3003500" y="5512275"/>
                <a:ext cx="4192500" cy="7613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Led research initiatives to gather insights on customer preferences and market demand, informing product development strategies and decisions.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213" name="Google Shape;213;p14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grpSp>
        <p:nvGrpSpPr>
          <p:cNvPr id="214" name="Google Shape;214;p14"/>
          <p:cNvGrpSpPr/>
          <p:nvPr/>
        </p:nvGrpSpPr>
        <p:grpSpPr>
          <a:xfrm>
            <a:off x="2834538" y="7940525"/>
            <a:ext cx="4361462" cy="725013"/>
            <a:chOff x="2834538" y="9374827"/>
            <a:chExt cx="4361462" cy="725013"/>
          </a:xfrm>
        </p:grpSpPr>
        <p:sp>
          <p:nvSpPr>
            <p:cNvPr id="215" name="Google Shape;215;p14"/>
            <p:cNvSpPr txBox="1"/>
            <p:nvPr/>
          </p:nvSpPr>
          <p:spPr>
            <a:xfrm>
              <a:off x="2834538" y="9374827"/>
              <a:ext cx="4361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Competitor Analysis:</a:t>
              </a:r>
              <a:endParaRPr sz="11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  <p:grpSp>
          <p:nvGrpSpPr>
            <p:cNvPr id="216" name="Google Shape;216;p14"/>
            <p:cNvGrpSpPr/>
            <p:nvPr/>
          </p:nvGrpSpPr>
          <p:grpSpPr>
            <a:xfrm>
              <a:off x="2838925" y="9592475"/>
              <a:ext cx="4357075" cy="507365"/>
              <a:chOff x="2838925" y="5512275"/>
              <a:chExt cx="4357075" cy="507365"/>
            </a:xfrm>
          </p:grpSpPr>
          <p:sp>
            <p:nvSpPr>
              <p:cNvPr id="217" name="Google Shape;217;p14"/>
              <p:cNvSpPr txBox="1"/>
              <p:nvPr/>
            </p:nvSpPr>
            <p:spPr>
              <a:xfrm>
                <a:off x="3003500" y="5512275"/>
                <a:ext cx="4192500" cy="5073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Conducted comprehensive analysis of competitors’ products, pricing strategies, and marketing tactics.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218" name="Google Shape;218;p14"/>
              <p:cNvSpPr/>
              <p:nvPr/>
            </p:nvSpPr>
            <p:spPr>
              <a:xfrm>
                <a:off x="2838925" y="5575850"/>
                <a:ext cx="70500" cy="705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grpSp>
        <p:nvGrpSpPr>
          <p:cNvPr id="92" name="Google Shape;92;p13"/>
          <p:cNvGrpSpPr/>
          <p:nvPr/>
        </p:nvGrpSpPr>
        <p:grpSpPr>
          <a:xfrm>
            <a:off x="387849" y="6925250"/>
            <a:ext cx="1784400" cy="1679778"/>
            <a:chOff x="387849" y="4264373"/>
            <a:chExt cx="1784400" cy="1679778"/>
          </a:xfrm>
        </p:grpSpPr>
        <p:sp>
          <p:nvSpPr>
            <p:cNvPr id="93" name="Google Shape;93;p13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EDUCATION:</a:t>
              </a:r>
              <a:endParaRPr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  <p:grpSp>
          <p:nvGrpSpPr>
            <p:cNvPr id="94" name="Google Shape;94;p13"/>
            <p:cNvGrpSpPr/>
            <p:nvPr/>
          </p:nvGrpSpPr>
          <p:grpSpPr>
            <a:xfrm>
              <a:off x="387849" y="4785810"/>
              <a:ext cx="1784400" cy="1158341"/>
              <a:chOff x="387849" y="4785810"/>
              <a:chExt cx="1784400" cy="1158341"/>
            </a:xfrm>
          </p:grpSpPr>
          <p:sp>
            <p:nvSpPr>
              <p:cNvPr id="95" name="Google Shape;95;p13"/>
              <p:cNvSpPr txBox="1"/>
              <p:nvPr/>
            </p:nvSpPr>
            <p:spPr>
              <a:xfrm>
                <a:off x="387849" y="4785810"/>
                <a:ext cx="1784400" cy="3384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2E3448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Bachelor's Degree in Marketing</a:t>
                </a:r>
                <a:endParaRPr lang="en-US" sz="11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endParaRPr>
              </a:p>
            </p:txBody>
          </p:sp>
          <p:sp>
            <p:nvSpPr>
              <p:cNvPr id="96" name="Google Shape;96;p13"/>
              <p:cNvSpPr txBox="1"/>
              <p:nvPr/>
            </p:nvSpPr>
            <p:spPr>
              <a:xfrm>
                <a:off x="387849" y="5290880"/>
                <a:ext cx="1784400" cy="3384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Udayana University, Bali, Indonesia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98" name="Google Shape;98;p13"/>
              <p:cNvSpPr txBox="1"/>
              <p:nvPr/>
            </p:nvSpPr>
            <p:spPr>
              <a:xfrm>
                <a:off x="387849" y="5775241"/>
                <a:ext cx="1784400" cy="1689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May 2010 - May 2014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</p:grpSp>
      <p:grpSp>
        <p:nvGrpSpPr>
          <p:cNvPr id="99" name="Google Shape;99;p13"/>
          <p:cNvGrpSpPr/>
          <p:nvPr/>
        </p:nvGrpSpPr>
        <p:grpSpPr>
          <a:xfrm>
            <a:off x="387849" y="8930760"/>
            <a:ext cx="1784400" cy="932818"/>
            <a:chOff x="387849" y="4264373"/>
            <a:chExt cx="1784400" cy="932818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INTERESTS:</a:t>
              </a:r>
              <a:endParaRPr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  <p:grpSp>
          <p:nvGrpSpPr>
            <p:cNvPr id="101" name="Google Shape;101;p13"/>
            <p:cNvGrpSpPr/>
            <p:nvPr/>
          </p:nvGrpSpPr>
          <p:grpSpPr>
            <a:xfrm>
              <a:off x="387849" y="4785810"/>
              <a:ext cx="1784400" cy="411380"/>
              <a:chOff x="387849" y="4785810"/>
              <a:chExt cx="1784400" cy="411380"/>
            </a:xfrm>
          </p:grpSpPr>
          <p:sp>
            <p:nvSpPr>
              <p:cNvPr id="102" name="Google Shape;102;p13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Sports, Travel, 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03" name="Google Shape;103;p13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Personal development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5"/>
          <p:cNvSpPr/>
          <p:nvPr/>
        </p:nvSpPr>
        <p:spPr>
          <a:xfrm>
            <a:off x="0" y="0"/>
            <a:ext cx="2393700" cy="10692000"/>
          </a:xfrm>
          <a:prstGeom prst="rect">
            <a:avLst/>
          </a:prstGeom>
          <a:solidFill>
            <a:srgbClr val="ECED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24" name="Google Shape;224;p15"/>
          <p:cNvGrpSpPr/>
          <p:nvPr/>
        </p:nvGrpSpPr>
        <p:grpSpPr>
          <a:xfrm>
            <a:off x="0" y="0"/>
            <a:ext cx="7560000" cy="1684275"/>
            <a:chOff x="0" y="0"/>
            <a:chExt cx="7560000" cy="1684275"/>
          </a:xfrm>
        </p:grpSpPr>
        <p:grpSp>
          <p:nvGrpSpPr>
            <p:cNvPr id="225" name="Google Shape;225;p15"/>
            <p:cNvGrpSpPr/>
            <p:nvPr/>
          </p:nvGrpSpPr>
          <p:grpSpPr>
            <a:xfrm>
              <a:off x="0" y="0"/>
              <a:ext cx="7560000" cy="1684275"/>
              <a:chOff x="0" y="0"/>
              <a:chExt cx="7560000" cy="1684275"/>
            </a:xfrm>
          </p:grpSpPr>
          <p:sp>
            <p:nvSpPr>
              <p:cNvPr id="226" name="Google Shape;226;p15"/>
              <p:cNvSpPr/>
              <p:nvPr/>
            </p:nvSpPr>
            <p:spPr>
              <a:xfrm>
                <a:off x="0" y="0"/>
                <a:ext cx="7560000" cy="16482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7" name="Google Shape;227;p15"/>
              <p:cNvSpPr/>
              <p:nvPr/>
            </p:nvSpPr>
            <p:spPr>
              <a:xfrm rot="10800000" flipH="1">
                <a:off x="0" y="1648275"/>
                <a:ext cx="7560000" cy="36000"/>
              </a:xfrm>
              <a:prstGeom prst="rect">
                <a:avLst/>
              </a:prstGeom>
              <a:solidFill>
                <a:srgbClr val="FFD5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228" name="Google Shape;228;p15"/>
            <p:cNvGrpSpPr/>
            <p:nvPr/>
          </p:nvGrpSpPr>
          <p:grpSpPr>
            <a:xfrm>
              <a:off x="1572750" y="468995"/>
              <a:ext cx="4414500" cy="809305"/>
              <a:chOff x="1572750" y="468995"/>
              <a:chExt cx="4414500" cy="809305"/>
            </a:xfrm>
          </p:grpSpPr>
          <p:sp>
            <p:nvSpPr>
              <p:cNvPr id="229" name="Google Shape;229;p15"/>
              <p:cNvSpPr txBox="1"/>
              <p:nvPr/>
            </p:nvSpPr>
            <p:spPr>
              <a:xfrm>
                <a:off x="1572750" y="468995"/>
                <a:ext cx="4414500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rgbClr val="FFD58A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DEWI KURNIA</a:t>
                </a:r>
                <a:endParaRPr sz="3200">
                  <a:solidFill>
                    <a:srgbClr val="FFD58A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  <p:sp>
            <p:nvSpPr>
              <p:cNvPr id="230" name="Google Shape;230;p15"/>
              <p:cNvSpPr txBox="1"/>
              <p:nvPr/>
            </p:nvSpPr>
            <p:spPr>
              <a:xfrm>
                <a:off x="2459050" y="1078200"/>
                <a:ext cx="2641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300">
                    <a:solidFill>
                      <a:srgbClr val="FFD58A"/>
                    </a:solidFill>
                    <a:latin typeface="Montserrat Light" panose="00000400000000000000"/>
                    <a:ea typeface="Montserrat Light" panose="00000400000000000000"/>
                    <a:cs typeface="Montserrat Light" panose="00000400000000000000"/>
                    <a:sym typeface="Montserrat Light" panose="00000400000000000000"/>
                  </a:rPr>
                  <a:t>MARKETING MANAGER</a:t>
                </a:r>
                <a:endParaRPr sz="1300">
                  <a:solidFill>
                    <a:srgbClr val="FFD58A"/>
                  </a:solidFill>
                  <a:latin typeface="Montserrat Light" panose="00000400000000000000"/>
                  <a:ea typeface="Montserrat Light" panose="00000400000000000000"/>
                  <a:cs typeface="Montserrat Light" panose="00000400000000000000"/>
                  <a:sym typeface="Montserrat Light" panose="00000400000000000000"/>
                </a:endParaRPr>
              </a:p>
            </p:txBody>
          </p:sp>
        </p:grpSp>
      </p:grpSp>
      <p:sp>
        <p:nvSpPr>
          <p:cNvPr id="269" name="Google Shape;269;p15"/>
          <p:cNvSpPr txBox="1"/>
          <p:nvPr/>
        </p:nvSpPr>
        <p:spPr>
          <a:xfrm>
            <a:off x="2834525" y="2081275"/>
            <a:ext cx="2894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COVER LETTER:</a:t>
            </a:r>
            <a:endParaRPr sz="1500" b="1">
              <a:solidFill>
                <a:srgbClr val="2E3448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grpSp>
        <p:nvGrpSpPr>
          <p:cNvPr id="270" name="Google Shape;270;p15"/>
          <p:cNvGrpSpPr/>
          <p:nvPr/>
        </p:nvGrpSpPr>
        <p:grpSpPr>
          <a:xfrm>
            <a:off x="2834175" y="2602641"/>
            <a:ext cx="4361763" cy="1222074"/>
            <a:chOff x="2834175" y="2602641"/>
            <a:chExt cx="4361763" cy="1222074"/>
          </a:xfrm>
        </p:grpSpPr>
        <p:grpSp>
          <p:nvGrpSpPr>
            <p:cNvPr id="271" name="Google Shape;271;p15"/>
            <p:cNvGrpSpPr/>
            <p:nvPr/>
          </p:nvGrpSpPr>
          <p:grpSpPr>
            <a:xfrm>
              <a:off x="2834538" y="2602641"/>
              <a:ext cx="4361400" cy="653270"/>
              <a:chOff x="2834538" y="4785741"/>
              <a:chExt cx="4361400" cy="653270"/>
            </a:xfrm>
          </p:grpSpPr>
          <p:sp>
            <p:nvSpPr>
              <p:cNvPr id="272" name="Google Shape;272;p15"/>
              <p:cNvSpPr txBox="1"/>
              <p:nvPr/>
            </p:nvSpPr>
            <p:spPr>
              <a:xfrm>
                <a:off x="2834538" y="4785741"/>
                <a:ext cx="4361400" cy="1689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2E3448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Mr. Budi Santoso</a:t>
                </a:r>
                <a:endParaRPr lang="en-US" sz="11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endParaRPr>
              </a:p>
            </p:txBody>
          </p:sp>
          <p:sp>
            <p:nvSpPr>
              <p:cNvPr id="273" name="Google Shape;273;p15"/>
              <p:cNvSpPr txBox="1"/>
              <p:nvPr/>
            </p:nvSpPr>
            <p:spPr>
              <a:xfrm>
                <a:off x="2834538" y="5027921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i="1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Hiring Manager, Biotech Solutions Inc. </a:t>
                </a:r>
                <a:endParaRPr sz="1100" i="1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274" name="Google Shape;274;p15"/>
              <p:cNvSpPr txBox="1"/>
              <p:nvPr/>
            </p:nvSpPr>
            <p:spPr>
              <a:xfrm>
                <a:off x="2834538" y="5270101"/>
                <a:ext cx="4361400" cy="1689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456 Innovation Avenue, Denpasar, Bali, 56789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  <p:sp>
          <p:nvSpPr>
            <p:cNvPr id="275" name="Google Shape;275;p15"/>
            <p:cNvSpPr txBox="1"/>
            <p:nvPr/>
          </p:nvSpPr>
          <p:spPr>
            <a:xfrm>
              <a:off x="2834175" y="3329175"/>
              <a:ext cx="4361400" cy="2533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rPr>
                <a:t>bsantoso@balimarketing.com</a:t>
              </a:r>
              <a:endParaRPr lang="en-US"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endParaRPr>
            </a:p>
          </p:txBody>
        </p:sp>
        <p:sp>
          <p:nvSpPr>
            <p:cNvPr id="276" name="Google Shape;276;p15"/>
            <p:cNvSpPr txBox="1"/>
            <p:nvPr/>
          </p:nvSpPr>
          <p:spPr>
            <a:xfrm>
              <a:off x="2834175" y="3571350"/>
              <a:ext cx="4361400" cy="2533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rPr>
                <a:t>+62 361-987-6543</a:t>
              </a:r>
              <a:endParaRPr lang="en-US"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endParaRPr>
            </a:p>
          </p:txBody>
        </p:sp>
      </p:grpSp>
      <p:sp>
        <p:nvSpPr>
          <p:cNvPr id="277" name="Google Shape;277;p15"/>
          <p:cNvSpPr txBox="1"/>
          <p:nvPr/>
        </p:nvSpPr>
        <p:spPr>
          <a:xfrm>
            <a:off x="2834538" y="4312641"/>
            <a:ext cx="4361400" cy="168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Dear</a:t>
            </a:r>
            <a:r>
              <a:rPr lang="en-US" sz="11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 Mr. Santoso,</a:t>
            </a:r>
            <a:endParaRPr sz="1100" b="1">
              <a:solidFill>
                <a:srgbClr val="2E3448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78" name="Google Shape;278;p15"/>
          <p:cNvSpPr txBox="1"/>
          <p:nvPr/>
        </p:nvSpPr>
        <p:spPr>
          <a:xfrm>
            <a:off x="2838701" y="4785800"/>
            <a:ext cx="4361400" cy="4653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I am writing to express my interest in the Marketing Manager position advertised on your company’s website. With a Bachelor’s degree in Marketing and extensive experience in strategic planning, market analysis, and team leadership, I am excited about the opportunity to contribute my skills and expertise to Bali Marketing Solutions.</a:t>
            </a:r>
            <a:endParaRPr lang="en-US" sz="1100">
              <a:solidFill>
                <a:srgbClr val="2E3448"/>
              </a:solidFill>
              <a:latin typeface="Poppins Light" panose="00000400000000000000"/>
              <a:ea typeface="Poppins Light" panose="00000400000000000000"/>
              <a:cs typeface="Poppins Light" panose="00000400000000000000"/>
              <a:sym typeface="Poppins Light" panose="00000400000000000000"/>
            </a:endParaRPr>
          </a:p>
          <a:p>
            <a:pPr marL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lang="en-US" sz="1100">
              <a:solidFill>
                <a:srgbClr val="2E3448"/>
              </a:solidFill>
              <a:latin typeface="Poppins Light" panose="00000400000000000000"/>
              <a:ea typeface="Poppins Light" panose="00000400000000000000"/>
              <a:cs typeface="Poppins Light" panose="00000400000000000000"/>
              <a:sym typeface="Poppins Light" panose="00000400000000000000"/>
            </a:endParaRPr>
          </a:p>
          <a:p>
            <a:pPr marL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I am particularly impressed by Bali Marketing Solutions' commitment to innovative strategies and its dedication to advancing marketing practices. I am enthusiastic about the opportunity to contribute to your company’s mission and to work alongside talented professionals in the field.</a:t>
            </a:r>
            <a:endParaRPr lang="en-US" sz="1100">
              <a:solidFill>
                <a:srgbClr val="2E3448"/>
              </a:solidFill>
              <a:latin typeface="Poppins Light" panose="00000400000000000000"/>
              <a:ea typeface="Poppins Light" panose="00000400000000000000"/>
              <a:cs typeface="Poppins Light" panose="00000400000000000000"/>
              <a:sym typeface="Poppins Light" panose="00000400000000000000"/>
            </a:endParaRPr>
          </a:p>
          <a:p>
            <a:pPr marL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lang="en-US" sz="1100">
              <a:solidFill>
                <a:srgbClr val="2E3448"/>
              </a:solidFill>
              <a:latin typeface="Poppins Light" panose="00000400000000000000"/>
              <a:ea typeface="Poppins Light" panose="00000400000000000000"/>
              <a:cs typeface="Poppins Light" panose="00000400000000000000"/>
              <a:sym typeface="Poppins Light" panose="00000400000000000000"/>
            </a:endParaRPr>
          </a:p>
          <a:p>
            <a:pPr marL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I am confident that my background and skills make me a strong candidate for the Marketing Manager position. I am eager to further discuss how my qualifications align with the needs of your team. Thank you for considering my application. I look forward to the possibility of contributing to Bali Marketing Solutions' success.</a:t>
            </a:r>
            <a:endParaRPr lang="en-US" sz="1100">
              <a:solidFill>
                <a:srgbClr val="2E3448"/>
              </a:solidFill>
              <a:latin typeface="Poppins Light" panose="00000400000000000000"/>
              <a:ea typeface="Poppins Light" panose="00000400000000000000"/>
              <a:cs typeface="Poppins Light" panose="00000400000000000000"/>
              <a:sym typeface="Poppins Light" panose="00000400000000000000"/>
            </a:endParaRPr>
          </a:p>
        </p:txBody>
      </p:sp>
      <p:grpSp>
        <p:nvGrpSpPr>
          <p:cNvPr id="279" name="Google Shape;279;p15"/>
          <p:cNvGrpSpPr/>
          <p:nvPr/>
        </p:nvGrpSpPr>
        <p:grpSpPr>
          <a:xfrm>
            <a:off x="2838699" y="9625708"/>
            <a:ext cx="1784400" cy="411380"/>
            <a:chOff x="387849" y="4785810"/>
            <a:chExt cx="1784400" cy="411380"/>
          </a:xfrm>
        </p:grpSpPr>
        <p:sp>
          <p:nvSpPr>
            <p:cNvPr id="280" name="Google Shape;280;p15"/>
            <p:cNvSpPr txBox="1"/>
            <p:nvPr/>
          </p:nvSpPr>
          <p:spPr>
            <a:xfrm>
              <a:off x="387849" y="4785810"/>
              <a:ext cx="1784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rPr>
                <a:t>Sincerely,</a:t>
              </a:r>
              <a:endParaRPr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endParaRPr>
            </a:p>
          </p:txBody>
        </p:sp>
        <p:sp>
          <p:nvSpPr>
            <p:cNvPr id="281" name="Google Shape;281;p15"/>
            <p:cNvSpPr txBox="1"/>
            <p:nvPr/>
          </p:nvSpPr>
          <p:spPr>
            <a:xfrm>
              <a:off x="387849" y="5027990"/>
              <a:ext cx="1784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Sarah Johnson  </a:t>
              </a:r>
              <a:endParaRPr sz="11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</p:grpSp>
      <p:sp>
        <p:nvSpPr>
          <p:cNvPr id="282" name="Google Shape;282;p15"/>
          <p:cNvSpPr txBox="1"/>
          <p:nvPr/>
        </p:nvSpPr>
        <p:spPr>
          <a:xfrm>
            <a:off x="5253699" y="9867888"/>
            <a:ext cx="17844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 17 July 2024</a:t>
            </a:r>
            <a:endParaRPr sz="1100">
              <a:solidFill>
                <a:srgbClr val="2E3448"/>
              </a:solidFill>
              <a:latin typeface="Poppins Light" panose="00000400000000000000"/>
              <a:ea typeface="Poppins Light" panose="00000400000000000000"/>
              <a:cs typeface="Poppins Light" panose="00000400000000000000"/>
              <a:sym typeface="Poppins Light" panose="00000400000000000000"/>
            </a:endParaRPr>
          </a:p>
        </p:txBody>
      </p:sp>
      <p:sp>
        <p:nvSpPr>
          <p:cNvPr id="144" name="Google Shape;144;p14"/>
          <p:cNvSpPr txBox="1"/>
          <p:nvPr/>
        </p:nvSpPr>
        <p:spPr>
          <a:xfrm>
            <a:off x="387849" y="2081270"/>
            <a:ext cx="1784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CONTACT:</a:t>
            </a:r>
            <a:endParaRPr sz="1500" b="1">
              <a:solidFill>
                <a:srgbClr val="2E3448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grpSp>
        <p:nvGrpSpPr>
          <p:cNvPr id="145" name="Google Shape;145;p14"/>
          <p:cNvGrpSpPr/>
          <p:nvPr/>
        </p:nvGrpSpPr>
        <p:grpSpPr>
          <a:xfrm>
            <a:off x="394771" y="2605525"/>
            <a:ext cx="1945628" cy="341155"/>
            <a:chOff x="394771" y="2605525"/>
            <a:chExt cx="1945628" cy="341155"/>
          </a:xfrm>
        </p:grpSpPr>
        <p:grpSp>
          <p:nvGrpSpPr>
            <p:cNvPr id="146" name="Google Shape;146;p14"/>
            <p:cNvGrpSpPr/>
            <p:nvPr/>
          </p:nvGrpSpPr>
          <p:grpSpPr>
            <a:xfrm>
              <a:off x="394771" y="2605525"/>
              <a:ext cx="174600" cy="174600"/>
              <a:chOff x="275096" y="2605525"/>
              <a:chExt cx="174600" cy="174600"/>
            </a:xfrm>
          </p:grpSpPr>
          <p:sp>
            <p:nvSpPr>
              <p:cNvPr id="147" name="Google Shape;147;p14"/>
              <p:cNvSpPr/>
              <p:nvPr/>
            </p:nvSpPr>
            <p:spPr>
              <a:xfrm>
                <a:off x="275096" y="2605525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pic>
            <p:nvPicPr>
              <p:cNvPr id="148" name="Google Shape;148;p14"/>
              <p:cNvPicPr preferRelativeResize="0"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317496" y="2629325"/>
                <a:ext cx="898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49" name="Google Shape;149;p14"/>
            <p:cNvSpPr txBox="1"/>
            <p:nvPr/>
          </p:nvSpPr>
          <p:spPr>
            <a:xfrm>
              <a:off x="663699" y="2608225"/>
              <a:ext cx="1676700" cy="338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rPr>
                <a:t>Jl. Sunset Road No. 88, Kuta, Bali, Indonesia</a:t>
              </a:r>
              <a:endParaRPr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endParaRPr>
            </a:p>
          </p:txBody>
        </p:sp>
      </p:grpSp>
      <p:grpSp>
        <p:nvGrpSpPr>
          <p:cNvPr id="150" name="Google Shape;150;p14"/>
          <p:cNvGrpSpPr/>
          <p:nvPr/>
        </p:nvGrpSpPr>
        <p:grpSpPr>
          <a:xfrm>
            <a:off x="394771" y="3579575"/>
            <a:ext cx="1945628" cy="174600"/>
            <a:chOff x="394771" y="3579575"/>
            <a:chExt cx="1945628" cy="174600"/>
          </a:xfrm>
        </p:grpSpPr>
        <p:sp>
          <p:nvSpPr>
            <p:cNvPr id="151" name="Google Shape;151;p14"/>
            <p:cNvSpPr txBox="1"/>
            <p:nvPr/>
          </p:nvSpPr>
          <p:spPr>
            <a:xfrm>
              <a:off x="663699" y="3582275"/>
              <a:ext cx="1676700" cy="1689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rPr>
                <a:t>+62 361-876-5432</a:t>
              </a:r>
              <a:endParaRPr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endParaRPr>
            </a:p>
          </p:txBody>
        </p:sp>
        <p:grpSp>
          <p:nvGrpSpPr>
            <p:cNvPr id="152" name="Google Shape;152;p14"/>
            <p:cNvGrpSpPr/>
            <p:nvPr/>
          </p:nvGrpSpPr>
          <p:grpSpPr>
            <a:xfrm>
              <a:off x="394771" y="3579575"/>
              <a:ext cx="174600" cy="174600"/>
              <a:chOff x="193621" y="3579575"/>
              <a:chExt cx="174600" cy="174600"/>
            </a:xfrm>
          </p:grpSpPr>
          <p:sp>
            <p:nvSpPr>
              <p:cNvPr id="153" name="Google Shape;153;p14"/>
              <p:cNvSpPr/>
              <p:nvPr/>
            </p:nvSpPr>
            <p:spPr>
              <a:xfrm>
                <a:off x="193621" y="3579575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pic>
            <p:nvPicPr>
              <p:cNvPr id="154" name="Google Shape;154;p14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5417" y="3603792"/>
                <a:ext cx="91000" cy="128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55" name="Google Shape;155;p14"/>
          <p:cNvGrpSpPr/>
          <p:nvPr/>
        </p:nvGrpSpPr>
        <p:grpSpPr>
          <a:xfrm>
            <a:off x="394771" y="3092550"/>
            <a:ext cx="1945628" cy="174600"/>
            <a:chOff x="394771" y="3092550"/>
            <a:chExt cx="1945628" cy="174600"/>
          </a:xfrm>
        </p:grpSpPr>
        <p:sp>
          <p:nvSpPr>
            <p:cNvPr id="156" name="Google Shape;156;p14"/>
            <p:cNvSpPr txBox="1"/>
            <p:nvPr/>
          </p:nvSpPr>
          <p:spPr>
            <a:xfrm>
              <a:off x="663699" y="3095250"/>
              <a:ext cx="1676700" cy="1689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rPr>
                <a:t>dewikurnia@mail.com</a:t>
              </a:r>
              <a:endParaRPr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endParaRPr>
            </a:p>
          </p:txBody>
        </p:sp>
        <p:grpSp>
          <p:nvGrpSpPr>
            <p:cNvPr id="157" name="Google Shape;157;p14"/>
            <p:cNvGrpSpPr/>
            <p:nvPr/>
          </p:nvGrpSpPr>
          <p:grpSpPr>
            <a:xfrm>
              <a:off x="394771" y="3092550"/>
              <a:ext cx="174600" cy="174600"/>
              <a:chOff x="193621" y="3092550"/>
              <a:chExt cx="174600" cy="174600"/>
            </a:xfrm>
          </p:grpSpPr>
          <p:sp>
            <p:nvSpPr>
              <p:cNvPr id="158" name="Google Shape;158;p14"/>
              <p:cNvSpPr/>
              <p:nvPr/>
            </p:nvSpPr>
            <p:spPr>
              <a:xfrm>
                <a:off x="193621" y="3092550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pic>
            <p:nvPicPr>
              <p:cNvPr id="159" name="Google Shape;159;p14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1200" y="3134175"/>
                <a:ext cx="119440" cy="936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0" name="Google Shape;160;p14"/>
          <p:cNvGrpSpPr/>
          <p:nvPr/>
        </p:nvGrpSpPr>
        <p:grpSpPr>
          <a:xfrm>
            <a:off x="387849" y="4264373"/>
            <a:ext cx="1784400" cy="2143718"/>
            <a:chOff x="387849" y="4264373"/>
            <a:chExt cx="1784400" cy="2143718"/>
          </a:xfrm>
        </p:grpSpPr>
        <p:sp>
          <p:nvSpPr>
            <p:cNvPr id="161" name="Google Shape;161;p14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SKILLS:</a:t>
              </a:r>
              <a:endParaRPr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  <p:grpSp>
          <p:nvGrpSpPr>
            <p:cNvPr id="162" name="Google Shape;162;p14"/>
            <p:cNvGrpSpPr/>
            <p:nvPr/>
          </p:nvGrpSpPr>
          <p:grpSpPr>
            <a:xfrm>
              <a:off x="387849" y="4785810"/>
              <a:ext cx="1784400" cy="1622280"/>
              <a:chOff x="387849" y="4785810"/>
              <a:chExt cx="1784400" cy="1622280"/>
            </a:xfrm>
          </p:grpSpPr>
          <p:sp>
            <p:nvSpPr>
              <p:cNvPr id="163" name="Google Shape;163;p14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Proficient in 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4" name="Google Shape;164;p14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Microsoft Office Suite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5" name="Google Shape;165;p14"/>
              <p:cNvSpPr txBox="1"/>
              <p:nvPr/>
            </p:nvSpPr>
            <p:spPr>
              <a:xfrm>
                <a:off x="387849" y="527017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Experienced in CRM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6" name="Google Shape;166;p14"/>
              <p:cNvSpPr txBox="1"/>
              <p:nvPr/>
            </p:nvSpPr>
            <p:spPr>
              <a:xfrm>
                <a:off x="387849" y="551235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Communication skills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7" name="Google Shape;167;p14"/>
              <p:cNvSpPr txBox="1"/>
              <p:nvPr/>
            </p:nvSpPr>
            <p:spPr>
              <a:xfrm>
                <a:off x="387849" y="575453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Project management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8" name="Google Shape;168;p14"/>
              <p:cNvSpPr txBox="1"/>
              <p:nvPr/>
            </p:nvSpPr>
            <p:spPr>
              <a:xfrm>
                <a:off x="387849" y="599671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Analytical thinking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9" name="Google Shape;169;p14"/>
              <p:cNvSpPr txBox="1"/>
              <p:nvPr/>
            </p:nvSpPr>
            <p:spPr>
              <a:xfrm>
                <a:off x="387849" y="623889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Decision-making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</p:grpSp>
      <p:grpSp>
        <p:nvGrpSpPr>
          <p:cNvPr id="92" name="Google Shape;92;p13"/>
          <p:cNvGrpSpPr/>
          <p:nvPr/>
        </p:nvGrpSpPr>
        <p:grpSpPr>
          <a:xfrm>
            <a:off x="387849" y="6925250"/>
            <a:ext cx="1784400" cy="1679778"/>
            <a:chOff x="387849" y="4264373"/>
            <a:chExt cx="1784400" cy="1679778"/>
          </a:xfrm>
        </p:grpSpPr>
        <p:sp>
          <p:nvSpPr>
            <p:cNvPr id="93" name="Google Shape;93;p13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EDUCATION:</a:t>
              </a:r>
              <a:endParaRPr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  <p:grpSp>
          <p:nvGrpSpPr>
            <p:cNvPr id="94" name="Google Shape;94;p13"/>
            <p:cNvGrpSpPr/>
            <p:nvPr/>
          </p:nvGrpSpPr>
          <p:grpSpPr>
            <a:xfrm>
              <a:off x="387849" y="4785810"/>
              <a:ext cx="1784400" cy="1158341"/>
              <a:chOff x="387849" y="4785810"/>
              <a:chExt cx="1784400" cy="1158341"/>
            </a:xfrm>
          </p:grpSpPr>
          <p:sp>
            <p:nvSpPr>
              <p:cNvPr id="95" name="Google Shape;95;p13"/>
              <p:cNvSpPr txBox="1"/>
              <p:nvPr/>
            </p:nvSpPr>
            <p:spPr>
              <a:xfrm>
                <a:off x="387849" y="4785810"/>
                <a:ext cx="1784400" cy="3384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2E3448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Bachelor's Degree in Marketing</a:t>
                </a:r>
                <a:endParaRPr lang="en-US" sz="11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endParaRPr>
              </a:p>
            </p:txBody>
          </p:sp>
          <p:sp>
            <p:nvSpPr>
              <p:cNvPr id="96" name="Google Shape;96;p13"/>
              <p:cNvSpPr txBox="1"/>
              <p:nvPr/>
            </p:nvSpPr>
            <p:spPr>
              <a:xfrm>
                <a:off x="387849" y="5290880"/>
                <a:ext cx="1784400" cy="3384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Udayana University, Bali, Indonesia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98" name="Google Shape;98;p13"/>
              <p:cNvSpPr txBox="1"/>
              <p:nvPr/>
            </p:nvSpPr>
            <p:spPr>
              <a:xfrm>
                <a:off x="387849" y="5775241"/>
                <a:ext cx="1784400" cy="1689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May 2010 - May 2014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</p:grpSp>
      <p:grpSp>
        <p:nvGrpSpPr>
          <p:cNvPr id="99" name="Google Shape;99;p13"/>
          <p:cNvGrpSpPr/>
          <p:nvPr/>
        </p:nvGrpSpPr>
        <p:grpSpPr>
          <a:xfrm>
            <a:off x="387849" y="8930760"/>
            <a:ext cx="1784400" cy="932818"/>
            <a:chOff x="387849" y="4264373"/>
            <a:chExt cx="1784400" cy="932818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INTERESTS:</a:t>
              </a:r>
              <a:endParaRPr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  <p:grpSp>
          <p:nvGrpSpPr>
            <p:cNvPr id="101" name="Google Shape;101;p13"/>
            <p:cNvGrpSpPr/>
            <p:nvPr/>
          </p:nvGrpSpPr>
          <p:grpSpPr>
            <a:xfrm>
              <a:off x="387849" y="4785810"/>
              <a:ext cx="1784400" cy="411380"/>
              <a:chOff x="387849" y="4785810"/>
              <a:chExt cx="1784400" cy="411380"/>
            </a:xfrm>
          </p:grpSpPr>
          <p:sp>
            <p:nvSpPr>
              <p:cNvPr id="102" name="Google Shape;102;p13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Sports, Travel, 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03" name="Google Shape;103;p13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Personal development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"/>
          <p:cNvSpPr/>
          <p:nvPr/>
        </p:nvSpPr>
        <p:spPr>
          <a:xfrm>
            <a:off x="0" y="0"/>
            <a:ext cx="2393700" cy="10692000"/>
          </a:xfrm>
          <a:prstGeom prst="rect">
            <a:avLst/>
          </a:prstGeom>
          <a:solidFill>
            <a:srgbClr val="ECED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88" name="Google Shape;288;p16"/>
          <p:cNvGrpSpPr/>
          <p:nvPr/>
        </p:nvGrpSpPr>
        <p:grpSpPr>
          <a:xfrm>
            <a:off x="0" y="0"/>
            <a:ext cx="7560000" cy="1684275"/>
            <a:chOff x="0" y="0"/>
            <a:chExt cx="7560000" cy="1684275"/>
          </a:xfrm>
        </p:grpSpPr>
        <p:grpSp>
          <p:nvGrpSpPr>
            <p:cNvPr id="289" name="Google Shape;289;p16"/>
            <p:cNvGrpSpPr/>
            <p:nvPr/>
          </p:nvGrpSpPr>
          <p:grpSpPr>
            <a:xfrm>
              <a:off x="0" y="0"/>
              <a:ext cx="7560000" cy="1684275"/>
              <a:chOff x="0" y="0"/>
              <a:chExt cx="7560000" cy="1684275"/>
            </a:xfrm>
          </p:grpSpPr>
          <p:sp>
            <p:nvSpPr>
              <p:cNvPr id="290" name="Google Shape;290;p16"/>
              <p:cNvSpPr/>
              <p:nvPr/>
            </p:nvSpPr>
            <p:spPr>
              <a:xfrm>
                <a:off x="0" y="0"/>
                <a:ext cx="7560000" cy="16482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1" name="Google Shape;291;p16"/>
              <p:cNvSpPr/>
              <p:nvPr/>
            </p:nvSpPr>
            <p:spPr>
              <a:xfrm rot="10800000" flipH="1">
                <a:off x="0" y="1648275"/>
                <a:ext cx="7560000" cy="36000"/>
              </a:xfrm>
              <a:prstGeom prst="rect">
                <a:avLst/>
              </a:prstGeom>
              <a:solidFill>
                <a:srgbClr val="FFD5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292" name="Google Shape;292;p16"/>
            <p:cNvGrpSpPr/>
            <p:nvPr/>
          </p:nvGrpSpPr>
          <p:grpSpPr>
            <a:xfrm>
              <a:off x="1572750" y="468995"/>
              <a:ext cx="4414500" cy="809305"/>
              <a:chOff x="1572750" y="468995"/>
              <a:chExt cx="4414500" cy="809305"/>
            </a:xfrm>
          </p:grpSpPr>
          <p:sp>
            <p:nvSpPr>
              <p:cNvPr id="293" name="Google Shape;293;p16"/>
              <p:cNvSpPr txBox="1"/>
              <p:nvPr/>
            </p:nvSpPr>
            <p:spPr>
              <a:xfrm>
                <a:off x="1572750" y="468995"/>
                <a:ext cx="4414500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rgbClr val="FFD58A"/>
                    </a:solidFill>
                    <a:latin typeface="Cormorant Garamond"/>
                    <a:ea typeface="Cormorant Garamond"/>
                    <a:cs typeface="Cormorant Garamond"/>
                    <a:sym typeface="Cormorant Garamond"/>
                  </a:rPr>
                  <a:t>DEWI KURNIA</a:t>
                </a:r>
                <a:endParaRPr sz="3200">
                  <a:solidFill>
                    <a:srgbClr val="FFD58A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endParaRPr>
              </a:p>
            </p:txBody>
          </p:sp>
          <p:sp>
            <p:nvSpPr>
              <p:cNvPr id="294" name="Google Shape;294;p16"/>
              <p:cNvSpPr txBox="1"/>
              <p:nvPr/>
            </p:nvSpPr>
            <p:spPr>
              <a:xfrm>
                <a:off x="2459050" y="1078200"/>
                <a:ext cx="2641800" cy="2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300">
                    <a:solidFill>
                      <a:srgbClr val="FFD58A"/>
                    </a:solidFill>
                    <a:latin typeface="Montserrat Light" panose="00000400000000000000"/>
                    <a:ea typeface="Montserrat Light" panose="00000400000000000000"/>
                    <a:cs typeface="Montserrat Light" panose="00000400000000000000"/>
                    <a:sym typeface="Montserrat Light" panose="00000400000000000000"/>
                  </a:rPr>
                  <a:t>MARKETING MANAGER</a:t>
                </a:r>
                <a:endParaRPr sz="1300">
                  <a:solidFill>
                    <a:srgbClr val="FFD58A"/>
                  </a:solidFill>
                  <a:latin typeface="Montserrat Light" panose="00000400000000000000"/>
                  <a:ea typeface="Montserrat Light" panose="00000400000000000000"/>
                  <a:cs typeface="Montserrat Light" panose="00000400000000000000"/>
                  <a:sym typeface="Montserrat Light" panose="00000400000000000000"/>
                </a:endParaRPr>
              </a:p>
            </p:txBody>
          </p:sp>
        </p:grpSp>
      </p:grpSp>
      <p:sp>
        <p:nvSpPr>
          <p:cNvPr id="333" name="Google Shape;333;p16"/>
          <p:cNvSpPr txBox="1"/>
          <p:nvPr/>
        </p:nvSpPr>
        <p:spPr>
          <a:xfrm>
            <a:off x="2834525" y="2081275"/>
            <a:ext cx="2894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REFERENCES:</a:t>
            </a:r>
            <a:endParaRPr sz="1500" b="1">
              <a:solidFill>
                <a:srgbClr val="2E3448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grpSp>
        <p:nvGrpSpPr>
          <p:cNvPr id="334" name="Google Shape;334;p16"/>
          <p:cNvGrpSpPr/>
          <p:nvPr/>
        </p:nvGrpSpPr>
        <p:grpSpPr>
          <a:xfrm>
            <a:off x="2838925" y="2602669"/>
            <a:ext cx="3647542" cy="1137909"/>
            <a:chOff x="2838925" y="2602669"/>
            <a:chExt cx="3647542" cy="1137909"/>
          </a:xfrm>
        </p:grpSpPr>
        <p:grpSp>
          <p:nvGrpSpPr>
            <p:cNvPr id="335" name="Google Shape;335;p16"/>
            <p:cNvGrpSpPr/>
            <p:nvPr/>
          </p:nvGrpSpPr>
          <p:grpSpPr>
            <a:xfrm>
              <a:off x="3030206" y="2602669"/>
              <a:ext cx="3456261" cy="1137909"/>
              <a:chOff x="2834175" y="2602641"/>
              <a:chExt cx="4361763" cy="1137909"/>
            </a:xfrm>
          </p:grpSpPr>
          <p:grpSp>
            <p:nvGrpSpPr>
              <p:cNvPr id="336" name="Google Shape;336;p16"/>
              <p:cNvGrpSpPr/>
              <p:nvPr/>
            </p:nvGrpSpPr>
            <p:grpSpPr>
              <a:xfrm>
                <a:off x="2834538" y="2602641"/>
                <a:ext cx="4361400" cy="653560"/>
                <a:chOff x="2834538" y="4785741"/>
                <a:chExt cx="4361400" cy="653560"/>
              </a:xfrm>
            </p:grpSpPr>
            <p:sp>
              <p:nvSpPr>
                <p:cNvPr id="337" name="Google Shape;337;p16"/>
                <p:cNvSpPr txBox="1"/>
                <p:nvPr/>
              </p:nvSpPr>
              <p:spPr>
                <a:xfrm>
                  <a:off x="2834538" y="478574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 b="1">
                      <a:solidFill>
                        <a:srgbClr val="2E3448"/>
                      </a:solidFill>
                      <a:latin typeface="Poppins" panose="00000500000000000000"/>
                      <a:ea typeface="Poppins" panose="00000500000000000000"/>
                      <a:cs typeface="Poppins" panose="00000500000000000000"/>
                      <a:sym typeface="Poppins" panose="00000500000000000000"/>
                    </a:rPr>
                    <a:t>John Doe</a:t>
                  </a:r>
                  <a:endParaRPr sz="1100" b="1">
                    <a:solidFill>
                      <a:srgbClr val="2E3448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endParaRPr>
                </a:p>
              </p:txBody>
            </p:sp>
            <p:sp>
              <p:nvSpPr>
                <p:cNvPr id="338" name="Google Shape;338;p16"/>
                <p:cNvSpPr txBox="1"/>
                <p:nvPr/>
              </p:nvSpPr>
              <p:spPr>
                <a:xfrm>
                  <a:off x="2834538" y="502792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>
                      <a:solidFill>
                        <a:srgbClr val="2E3448"/>
                      </a:solidFill>
                      <a:latin typeface="Poppins Light" panose="00000400000000000000"/>
                      <a:ea typeface="Poppins Light" panose="00000400000000000000"/>
                      <a:cs typeface="Poppins Light" panose="00000400000000000000"/>
                      <a:sym typeface="Poppins Light" panose="00000400000000000000"/>
                    </a:rPr>
                    <a:t>Position: Senior Manager</a:t>
                  </a:r>
                  <a:endParaRPr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endParaRPr>
                </a:p>
              </p:txBody>
            </p:sp>
            <p:sp>
              <p:nvSpPr>
                <p:cNvPr id="339" name="Google Shape;339;p16"/>
                <p:cNvSpPr txBox="1"/>
                <p:nvPr/>
              </p:nvSpPr>
              <p:spPr>
                <a:xfrm>
                  <a:off x="2834538" y="527010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>
                      <a:solidFill>
                        <a:srgbClr val="2E3448"/>
                      </a:solidFill>
                      <a:latin typeface="Poppins Light" panose="00000400000000000000"/>
                      <a:ea typeface="Poppins Light" panose="00000400000000000000"/>
                      <a:cs typeface="Poppins Light" panose="00000400000000000000"/>
                      <a:sym typeface="Poppins Light" panose="00000400000000000000"/>
                    </a:rPr>
                    <a:t>Company: ABC Corporation</a:t>
                  </a:r>
                  <a:endParaRPr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endParaRPr>
                </a:p>
              </p:txBody>
            </p:sp>
          </p:grpSp>
          <p:sp>
            <p:nvSpPr>
              <p:cNvPr id="340" name="Google Shape;340;p16"/>
              <p:cNvSpPr txBox="1"/>
              <p:nvPr/>
            </p:nvSpPr>
            <p:spPr>
              <a:xfrm>
                <a:off x="2834175" y="3329175"/>
                <a:ext cx="4361400" cy="2533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Phone: +62 361-123-4567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341" name="Google Shape;341;p16"/>
              <p:cNvSpPr txBox="1"/>
              <p:nvPr/>
            </p:nvSpPr>
            <p:spPr>
              <a:xfrm>
                <a:off x="2834175" y="3571350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Email: john.doe@email.com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  <p:sp>
          <p:nvSpPr>
            <p:cNvPr id="342" name="Google Shape;342;p16"/>
            <p:cNvSpPr/>
            <p:nvPr/>
          </p:nvSpPr>
          <p:spPr>
            <a:xfrm>
              <a:off x="2838925" y="2666401"/>
              <a:ext cx="70500" cy="70500"/>
            </a:xfrm>
            <a:prstGeom prst="rect">
              <a:avLst/>
            </a:prstGeom>
            <a:solidFill>
              <a:srgbClr val="2E34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43" name="Google Shape;343;p16"/>
          <p:cNvGrpSpPr/>
          <p:nvPr/>
        </p:nvGrpSpPr>
        <p:grpSpPr>
          <a:xfrm>
            <a:off x="2838925" y="4068044"/>
            <a:ext cx="3647542" cy="1137908"/>
            <a:chOff x="2838925" y="2602669"/>
            <a:chExt cx="3647542" cy="1137908"/>
          </a:xfrm>
        </p:grpSpPr>
        <p:grpSp>
          <p:nvGrpSpPr>
            <p:cNvPr id="344" name="Google Shape;344;p16"/>
            <p:cNvGrpSpPr/>
            <p:nvPr/>
          </p:nvGrpSpPr>
          <p:grpSpPr>
            <a:xfrm>
              <a:off x="3030206" y="2602669"/>
              <a:ext cx="3456261" cy="1137908"/>
              <a:chOff x="2834175" y="2602641"/>
              <a:chExt cx="4361763" cy="1137908"/>
            </a:xfrm>
          </p:grpSpPr>
          <p:grpSp>
            <p:nvGrpSpPr>
              <p:cNvPr id="345" name="Google Shape;345;p16"/>
              <p:cNvGrpSpPr/>
              <p:nvPr/>
            </p:nvGrpSpPr>
            <p:grpSpPr>
              <a:xfrm>
                <a:off x="2834538" y="2602641"/>
                <a:ext cx="4361400" cy="653560"/>
                <a:chOff x="2834538" y="4785741"/>
                <a:chExt cx="4361400" cy="653560"/>
              </a:xfrm>
            </p:grpSpPr>
            <p:sp>
              <p:nvSpPr>
                <p:cNvPr id="346" name="Google Shape;346;p16"/>
                <p:cNvSpPr txBox="1"/>
                <p:nvPr/>
              </p:nvSpPr>
              <p:spPr>
                <a:xfrm>
                  <a:off x="2834538" y="478574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 b="1">
                      <a:solidFill>
                        <a:srgbClr val="2E3448"/>
                      </a:solidFill>
                      <a:latin typeface="Poppins" panose="00000500000000000000"/>
                      <a:ea typeface="Poppins" panose="00000500000000000000"/>
                      <a:cs typeface="Poppins" panose="00000500000000000000"/>
                      <a:sym typeface="Poppins" panose="00000500000000000000"/>
                    </a:rPr>
                    <a:t>Jane Smith</a:t>
                  </a:r>
                  <a:endParaRPr sz="1100" b="1">
                    <a:solidFill>
                      <a:srgbClr val="2E3448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endParaRPr>
                </a:p>
              </p:txBody>
            </p:sp>
            <p:sp>
              <p:nvSpPr>
                <p:cNvPr id="347" name="Google Shape;347;p16"/>
                <p:cNvSpPr txBox="1"/>
                <p:nvPr/>
              </p:nvSpPr>
              <p:spPr>
                <a:xfrm>
                  <a:off x="2834538" y="502792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>
                      <a:solidFill>
                        <a:srgbClr val="2E3448"/>
                      </a:solidFill>
                      <a:latin typeface="Poppins Light" panose="00000400000000000000"/>
                      <a:ea typeface="Poppins Light" panose="00000400000000000000"/>
                      <a:cs typeface="Poppins Light" panose="00000400000000000000"/>
                      <a:sym typeface="Poppins Light" panose="00000400000000000000"/>
                    </a:rPr>
                    <a:t>Position: Marketing Director</a:t>
                  </a:r>
                  <a:endParaRPr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endParaRPr>
                </a:p>
              </p:txBody>
            </p:sp>
            <p:sp>
              <p:nvSpPr>
                <p:cNvPr id="348" name="Google Shape;348;p16"/>
                <p:cNvSpPr txBox="1"/>
                <p:nvPr/>
              </p:nvSpPr>
              <p:spPr>
                <a:xfrm>
                  <a:off x="2834538" y="527010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>
                      <a:solidFill>
                        <a:srgbClr val="2E3448"/>
                      </a:solidFill>
                      <a:latin typeface="Poppins Light" panose="00000400000000000000"/>
                      <a:ea typeface="Poppins Light" panose="00000400000000000000"/>
                      <a:cs typeface="Poppins Light" panose="00000400000000000000"/>
                      <a:sym typeface="Poppins Light" panose="00000400000000000000"/>
                    </a:rPr>
                    <a:t>Company: XYZ Corporation</a:t>
                  </a:r>
                  <a:endParaRPr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endParaRPr>
                </a:p>
              </p:txBody>
            </p:sp>
          </p:grpSp>
          <p:sp>
            <p:nvSpPr>
              <p:cNvPr id="349" name="Google Shape;349;p16"/>
              <p:cNvSpPr txBox="1"/>
              <p:nvPr/>
            </p:nvSpPr>
            <p:spPr>
              <a:xfrm>
                <a:off x="2834175" y="3329175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Phone: (555) 987-6543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350" name="Google Shape;350;p16"/>
              <p:cNvSpPr txBox="1"/>
              <p:nvPr/>
            </p:nvSpPr>
            <p:spPr>
              <a:xfrm>
                <a:off x="2834175" y="3571350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Email: jane.smith@email.com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  <p:sp>
          <p:nvSpPr>
            <p:cNvPr id="351" name="Google Shape;351;p16"/>
            <p:cNvSpPr/>
            <p:nvPr/>
          </p:nvSpPr>
          <p:spPr>
            <a:xfrm>
              <a:off x="2838925" y="2666401"/>
              <a:ext cx="70500" cy="70500"/>
            </a:xfrm>
            <a:prstGeom prst="rect">
              <a:avLst/>
            </a:prstGeom>
            <a:solidFill>
              <a:srgbClr val="2E34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52" name="Google Shape;352;p16"/>
          <p:cNvGrpSpPr/>
          <p:nvPr/>
        </p:nvGrpSpPr>
        <p:grpSpPr>
          <a:xfrm>
            <a:off x="2838925" y="5507378"/>
            <a:ext cx="3647542" cy="1137908"/>
            <a:chOff x="2838925" y="2602669"/>
            <a:chExt cx="3647542" cy="1137908"/>
          </a:xfrm>
        </p:grpSpPr>
        <p:grpSp>
          <p:nvGrpSpPr>
            <p:cNvPr id="353" name="Google Shape;353;p16"/>
            <p:cNvGrpSpPr/>
            <p:nvPr/>
          </p:nvGrpSpPr>
          <p:grpSpPr>
            <a:xfrm>
              <a:off x="3030206" y="2602669"/>
              <a:ext cx="3456261" cy="1137908"/>
              <a:chOff x="2834175" y="2602641"/>
              <a:chExt cx="4361763" cy="1137908"/>
            </a:xfrm>
          </p:grpSpPr>
          <p:grpSp>
            <p:nvGrpSpPr>
              <p:cNvPr id="354" name="Google Shape;354;p16"/>
              <p:cNvGrpSpPr/>
              <p:nvPr/>
            </p:nvGrpSpPr>
            <p:grpSpPr>
              <a:xfrm>
                <a:off x="2834538" y="2602641"/>
                <a:ext cx="4361400" cy="653560"/>
                <a:chOff x="2834538" y="4785741"/>
                <a:chExt cx="4361400" cy="653560"/>
              </a:xfrm>
            </p:grpSpPr>
            <p:sp>
              <p:nvSpPr>
                <p:cNvPr id="355" name="Google Shape;355;p16"/>
                <p:cNvSpPr txBox="1"/>
                <p:nvPr/>
              </p:nvSpPr>
              <p:spPr>
                <a:xfrm>
                  <a:off x="2834538" y="478574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 b="1">
                      <a:solidFill>
                        <a:srgbClr val="2E3448"/>
                      </a:solidFill>
                      <a:latin typeface="Poppins" panose="00000500000000000000"/>
                      <a:ea typeface="Poppins" panose="00000500000000000000"/>
                      <a:cs typeface="Poppins" panose="00000500000000000000"/>
                      <a:sym typeface="Poppins" panose="00000500000000000000"/>
                    </a:rPr>
                    <a:t>Michael Johnson</a:t>
                  </a:r>
                  <a:endParaRPr sz="1100" b="1">
                    <a:solidFill>
                      <a:srgbClr val="2E3448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endParaRPr>
                </a:p>
              </p:txBody>
            </p:sp>
            <p:sp>
              <p:nvSpPr>
                <p:cNvPr id="356" name="Google Shape;356;p16"/>
                <p:cNvSpPr txBox="1"/>
                <p:nvPr/>
              </p:nvSpPr>
              <p:spPr>
                <a:xfrm>
                  <a:off x="2834538" y="502792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>
                      <a:solidFill>
                        <a:srgbClr val="2E3448"/>
                      </a:solidFill>
                      <a:latin typeface="Poppins Light" panose="00000400000000000000"/>
                      <a:ea typeface="Poppins Light" panose="00000400000000000000"/>
                      <a:cs typeface="Poppins Light" panose="00000400000000000000"/>
                      <a:sym typeface="Poppins Light" panose="00000400000000000000"/>
                    </a:rPr>
                    <a:t>Position: Operations Director</a:t>
                  </a:r>
                  <a:endParaRPr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endParaRPr>
                </a:p>
              </p:txBody>
            </p:sp>
            <p:sp>
              <p:nvSpPr>
                <p:cNvPr id="357" name="Google Shape;357;p16"/>
                <p:cNvSpPr txBox="1"/>
                <p:nvPr/>
              </p:nvSpPr>
              <p:spPr>
                <a:xfrm>
                  <a:off x="2834538" y="527010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>
                      <a:solidFill>
                        <a:srgbClr val="2E3448"/>
                      </a:solidFill>
                      <a:latin typeface="Poppins Light" panose="00000400000000000000"/>
                      <a:ea typeface="Poppins Light" panose="00000400000000000000"/>
                      <a:cs typeface="Poppins Light" panose="00000400000000000000"/>
                      <a:sym typeface="Poppins Light" panose="00000400000000000000"/>
                    </a:rPr>
                    <a:t>Company: XYZ Logistics</a:t>
                  </a:r>
                  <a:endParaRPr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endParaRPr>
                </a:p>
              </p:txBody>
            </p:sp>
          </p:grpSp>
          <p:sp>
            <p:nvSpPr>
              <p:cNvPr id="358" name="Google Shape;358;p16"/>
              <p:cNvSpPr txBox="1"/>
              <p:nvPr/>
            </p:nvSpPr>
            <p:spPr>
              <a:xfrm>
                <a:off x="2834175" y="3329175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Phone: (555) 789-0123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359" name="Google Shape;359;p16"/>
              <p:cNvSpPr txBox="1"/>
              <p:nvPr/>
            </p:nvSpPr>
            <p:spPr>
              <a:xfrm>
                <a:off x="2834175" y="3571350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Email: michael.johnson@email.com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  <p:sp>
          <p:nvSpPr>
            <p:cNvPr id="360" name="Google Shape;360;p16"/>
            <p:cNvSpPr/>
            <p:nvPr/>
          </p:nvSpPr>
          <p:spPr>
            <a:xfrm>
              <a:off x="2838925" y="2666401"/>
              <a:ext cx="70500" cy="70500"/>
            </a:xfrm>
            <a:prstGeom prst="rect">
              <a:avLst/>
            </a:prstGeom>
            <a:solidFill>
              <a:srgbClr val="2E34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61" name="Google Shape;361;p16"/>
          <p:cNvGrpSpPr/>
          <p:nvPr/>
        </p:nvGrpSpPr>
        <p:grpSpPr>
          <a:xfrm>
            <a:off x="2838925" y="6967878"/>
            <a:ext cx="3647542" cy="1137908"/>
            <a:chOff x="2838925" y="2602669"/>
            <a:chExt cx="3647542" cy="1137908"/>
          </a:xfrm>
        </p:grpSpPr>
        <p:grpSp>
          <p:nvGrpSpPr>
            <p:cNvPr id="362" name="Google Shape;362;p16"/>
            <p:cNvGrpSpPr/>
            <p:nvPr/>
          </p:nvGrpSpPr>
          <p:grpSpPr>
            <a:xfrm>
              <a:off x="3030206" y="2602669"/>
              <a:ext cx="3456261" cy="1137908"/>
              <a:chOff x="2834175" y="2602641"/>
              <a:chExt cx="4361763" cy="1137908"/>
            </a:xfrm>
          </p:grpSpPr>
          <p:grpSp>
            <p:nvGrpSpPr>
              <p:cNvPr id="363" name="Google Shape;363;p16"/>
              <p:cNvGrpSpPr/>
              <p:nvPr/>
            </p:nvGrpSpPr>
            <p:grpSpPr>
              <a:xfrm>
                <a:off x="2834538" y="2602641"/>
                <a:ext cx="4361400" cy="653560"/>
                <a:chOff x="2834538" y="4785741"/>
                <a:chExt cx="4361400" cy="653560"/>
              </a:xfrm>
            </p:grpSpPr>
            <p:sp>
              <p:nvSpPr>
                <p:cNvPr id="364" name="Google Shape;364;p16"/>
                <p:cNvSpPr txBox="1"/>
                <p:nvPr/>
              </p:nvSpPr>
              <p:spPr>
                <a:xfrm>
                  <a:off x="2834538" y="478574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 b="1">
                      <a:solidFill>
                        <a:srgbClr val="2E3448"/>
                      </a:solidFill>
                      <a:latin typeface="Poppins" panose="00000500000000000000"/>
                      <a:ea typeface="Poppins" panose="00000500000000000000"/>
                      <a:cs typeface="Poppins" panose="00000500000000000000"/>
                      <a:sym typeface="Poppins" panose="00000500000000000000"/>
                    </a:rPr>
                    <a:t>Emily Brown</a:t>
                  </a:r>
                  <a:endParaRPr sz="1100" b="1">
                    <a:solidFill>
                      <a:srgbClr val="2E3448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endParaRPr>
                </a:p>
              </p:txBody>
            </p:sp>
            <p:sp>
              <p:nvSpPr>
                <p:cNvPr id="365" name="Google Shape;365;p16"/>
                <p:cNvSpPr txBox="1"/>
                <p:nvPr/>
              </p:nvSpPr>
              <p:spPr>
                <a:xfrm>
                  <a:off x="2834538" y="502792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>
                      <a:solidFill>
                        <a:srgbClr val="2E3448"/>
                      </a:solidFill>
                      <a:latin typeface="Poppins Light" panose="00000400000000000000"/>
                      <a:ea typeface="Poppins Light" panose="00000400000000000000"/>
                      <a:cs typeface="Poppins Light" panose="00000400000000000000"/>
                      <a:sym typeface="Poppins Light" panose="00000400000000000000"/>
                    </a:rPr>
                    <a:t>Position: Business Analyst</a:t>
                  </a:r>
                  <a:endParaRPr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endParaRPr>
                </a:p>
              </p:txBody>
            </p:sp>
            <p:sp>
              <p:nvSpPr>
                <p:cNvPr id="366" name="Google Shape;366;p16"/>
                <p:cNvSpPr txBox="1"/>
                <p:nvPr/>
              </p:nvSpPr>
              <p:spPr>
                <a:xfrm>
                  <a:off x="2834538" y="527010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>
                      <a:solidFill>
                        <a:srgbClr val="2E3448"/>
                      </a:solidFill>
                      <a:latin typeface="Poppins Light" panose="00000400000000000000"/>
                      <a:ea typeface="Poppins Light" panose="00000400000000000000"/>
                      <a:cs typeface="Poppins Light" panose="00000400000000000000"/>
                      <a:sym typeface="Poppins Light" panose="00000400000000000000"/>
                    </a:rPr>
                    <a:t>Company: Tech Innovations</a:t>
                  </a:r>
                  <a:endParaRPr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endParaRPr>
                </a:p>
              </p:txBody>
            </p:sp>
          </p:grpSp>
          <p:sp>
            <p:nvSpPr>
              <p:cNvPr id="367" name="Google Shape;367;p16"/>
              <p:cNvSpPr txBox="1"/>
              <p:nvPr/>
            </p:nvSpPr>
            <p:spPr>
              <a:xfrm>
                <a:off x="2834175" y="3329175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Phone: (555) 456-7890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368" name="Google Shape;368;p16"/>
              <p:cNvSpPr txBox="1"/>
              <p:nvPr/>
            </p:nvSpPr>
            <p:spPr>
              <a:xfrm>
                <a:off x="2834175" y="3571350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Email: emily.brown@email.com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  <p:sp>
          <p:nvSpPr>
            <p:cNvPr id="369" name="Google Shape;369;p16"/>
            <p:cNvSpPr/>
            <p:nvPr/>
          </p:nvSpPr>
          <p:spPr>
            <a:xfrm>
              <a:off x="2838925" y="2666401"/>
              <a:ext cx="70500" cy="70500"/>
            </a:xfrm>
            <a:prstGeom prst="rect">
              <a:avLst/>
            </a:prstGeom>
            <a:solidFill>
              <a:srgbClr val="2E34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70" name="Google Shape;370;p16"/>
          <p:cNvGrpSpPr/>
          <p:nvPr/>
        </p:nvGrpSpPr>
        <p:grpSpPr>
          <a:xfrm>
            <a:off x="2838925" y="8401919"/>
            <a:ext cx="3647542" cy="1137908"/>
            <a:chOff x="2838925" y="2602669"/>
            <a:chExt cx="3647542" cy="1137908"/>
          </a:xfrm>
        </p:grpSpPr>
        <p:grpSp>
          <p:nvGrpSpPr>
            <p:cNvPr id="371" name="Google Shape;371;p16"/>
            <p:cNvGrpSpPr/>
            <p:nvPr/>
          </p:nvGrpSpPr>
          <p:grpSpPr>
            <a:xfrm>
              <a:off x="3030206" y="2602669"/>
              <a:ext cx="3456261" cy="1137908"/>
              <a:chOff x="2834175" y="2602641"/>
              <a:chExt cx="4361763" cy="1137908"/>
            </a:xfrm>
          </p:grpSpPr>
          <p:grpSp>
            <p:nvGrpSpPr>
              <p:cNvPr id="372" name="Google Shape;372;p16"/>
              <p:cNvGrpSpPr/>
              <p:nvPr/>
            </p:nvGrpSpPr>
            <p:grpSpPr>
              <a:xfrm>
                <a:off x="2834538" y="2602641"/>
                <a:ext cx="4361400" cy="653560"/>
                <a:chOff x="2834538" y="4785741"/>
                <a:chExt cx="4361400" cy="653560"/>
              </a:xfrm>
            </p:grpSpPr>
            <p:sp>
              <p:nvSpPr>
                <p:cNvPr id="373" name="Google Shape;373;p16"/>
                <p:cNvSpPr txBox="1"/>
                <p:nvPr/>
              </p:nvSpPr>
              <p:spPr>
                <a:xfrm>
                  <a:off x="2834538" y="478574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 b="1">
                      <a:solidFill>
                        <a:srgbClr val="2E3448"/>
                      </a:solidFill>
                      <a:latin typeface="Poppins" panose="00000500000000000000"/>
                      <a:ea typeface="Poppins" panose="00000500000000000000"/>
                      <a:cs typeface="Poppins" panose="00000500000000000000"/>
                      <a:sym typeface="Poppins" panose="00000500000000000000"/>
                    </a:rPr>
                    <a:t>David Wilson</a:t>
                  </a:r>
                  <a:endParaRPr sz="1100" b="1">
                    <a:solidFill>
                      <a:srgbClr val="2E3448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endParaRPr>
                </a:p>
              </p:txBody>
            </p:sp>
            <p:sp>
              <p:nvSpPr>
                <p:cNvPr id="374" name="Google Shape;374;p16"/>
                <p:cNvSpPr txBox="1"/>
                <p:nvPr/>
              </p:nvSpPr>
              <p:spPr>
                <a:xfrm>
                  <a:off x="2834538" y="502792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>
                      <a:solidFill>
                        <a:srgbClr val="2E3448"/>
                      </a:solidFill>
                      <a:latin typeface="Poppins Light" panose="00000400000000000000"/>
                      <a:ea typeface="Poppins Light" panose="00000400000000000000"/>
                      <a:cs typeface="Poppins Light" panose="00000400000000000000"/>
                      <a:sym typeface="Poppins Light" panose="00000400000000000000"/>
                    </a:rPr>
                    <a:t>Position: Professor of Management</a:t>
                  </a:r>
                  <a:endParaRPr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endParaRPr>
                </a:p>
              </p:txBody>
            </p:sp>
            <p:sp>
              <p:nvSpPr>
                <p:cNvPr id="375" name="Google Shape;375;p16"/>
                <p:cNvSpPr txBox="1"/>
                <p:nvPr/>
              </p:nvSpPr>
              <p:spPr>
                <a:xfrm>
                  <a:off x="2834538" y="5270101"/>
                  <a:ext cx="4361400" cy="169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100">
                      <a:solidFill>
                        <a:srgbClr val="2E3448"/>
                      </a:solidFill>
                      <a:latin typeface="Poppins Light" panose="00000400000000000000"/>
                      <a:ea typeface="Poppins Light" panose="00000400000000000000"/>
                      <a:cs typeface="Poppins Light" panose="00000400000000000000"/>
                      <a:sym typeface="Poppins Light" panose="00000400000000000000"/>
                    </a:rPr>
                    <a:t>Institution: Anytown University</a:t>
                  </a:r>
                  <a:endParaRPr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endParaRPr>
                </a:p>
              </p:txBody>
            </p:sp>
          </p:grpSp>
          <p:sp>
            <p:nvSpPr>
              <p:cNvPr id="376" name="Google Shape;376;p16"/>
              <p:cNvSpPr txBox="1"/>
              <p:nvPr/>
            </p:nvSpPr>
            <p:spPr>
              <a:xfrm>
                <a:off x="2834175" y="3329175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Phone: (555) 321-6548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377" name="Google Shape;377;p16"/>
              <p:cNvSpPr txBox="1"/>
              <p:nvPr/>
            </p:nvSpPr>
            <p:spPr>
              <a:xfrm>
                <a:off x="2834175" y="3571350"/>
                <a:ext cx="4361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Email: david.wilson@email.com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  <p:sp>
          <p:nvSpPr>
            <p:cNvPr id="378" name="Google Shape;378;p16"/>
            <p:cNvSpPr/>
            <p:nvPr/>
          </p:nvSpPr>
          <p:spPr>
            <a:xfrm>
              <a:off x="2838925" y="2666401"/>
              <a:ext cx="70500" cy="70500"/>
            </a:xfrm>
            <a:prstGeom prst="rect">
              <a:avLst/>
            </a:prstGeom>
            <a:solidFill>
              <a:srgbClr val="2E34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44" name="Google Shape;144;p14"/>
          <p:cNvSpPr txBox="1"/>
          <p:nvPr/>
        </p:nvSpPr>
        <p:spPr>
          <a:xfrm>
            <a:off x="387849" y="2081270"/>
            <a:ext cx="1784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CONTACT:</a:t>
            </a:r>
            <a:endParaRPr sz="1500" b="1">
              <a:solidFill>
                <a:srgbClr val="2E3448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grpSp>
        <p:nvGrpSpPr>
          <p:cNvPr id="145" name="Google Shape;145;p14"/>
          <p:cNvGrpSpPr/>
          <p:nvPr/>
        </p:nvGrpSpPr>
        <p:grpSpPr>
          <a:xfrm>
            <a:off x="394771" y="2605525"/>
            <a:ext cx="1945628" cy="341155"/>
            <a:chOff x="394771" y="2605525"/>
            <a:chExt cx="1945628" cy="341155"/>
          </a:xfrm>
        </p:grpSpPr>
        <p:grpSp>
          <p:nvGrpSpPr>
            <p:cNvPr id="146" name="Google Shape;146;p14"/>
            <p:cNvGrpSpPr/>
            <p:nvPr/>
          </p:nvGrpSpPr>
          <p:grpSpPr>
            <a:xfrm>
              <a:off x="394771" y="2605525"/>
              <a:ext cx="174600" cy="174600"/>
              <a:chOff x="275096" y="2605525"/>
              <a:chExt cx="174600" cy="174600"/>
            </a:xfrm>
          </p:grpSpPr>
          <p:sp>
            <p:nvSpPr>
              <p:cNvPr id="147" name="Google Shape;147;p14"/>
              <p:cNvSpPr/>
              <p:nvPr/>
            </p:nvSpPr>
            <p:spPr>
              <a:xfrm>
                <a:off x="275096" y="2605525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pic>
            <p:nvPicPr>
              <p:cNvPr id="148" name="Google Shape;148;p14"/>
              <p:cNvPicPr preferRelativeResize="0"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317496" y="2629325"/>
                <a:ext cx="898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49" name="Google Shape;149;p14"/>
            <p:cNvSpPr txBox="1"/>
            <p:nvPr/>
          </p:nvSpPr>
          <p:spPr>
            <a:xfrm>
              <a:off x="663699" y="2608225"/>
              <a:ext cx="1676700" cy="338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rPr>
                <a:t>Jl. Sunset Road No. 88, Kuta, Bali, Indonesia</a:t>
              </a:r>
              <a:endParaRPr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endParaRPr>
            </a:p>
          </p:txBody>
        </p:sp>
      </p:grpSp>
      <p:grpSp>
        <p:nvGrpSpPr>
          <p:cNvPr id="150" name="Google Shape;150;p14"/>
          <p:cNvGrpSpPr/>
          <p:nvPr/>
        </p:nvGrpSpPr>
        <p:grpSpPr>
          <a:xfrm>
            <a:off x="394771" y="3579575"/>
            <a:ext cx="1945628" cy="174600"/>
            <a:chOff x="394771" y="3579575"/>
            <a:chExt cx="1945628" cy="174600"/>
          </a:xfrm>
        </p:grpSpPr>
        <p:sp>
          <p:nvSpPr>
            <p:cNvPr id="151" name="Google Shape;151;p14"/>
            <p:cNvSpPr txBox="1"/>
            <p:nvPr/>
          </p:nvSpPr>
          <p:spPr>
            <a:xfrm>
              <a:off x="663699" y="3582275"/>
              <a:ext cx="1676700" cy="1689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rPr>
                <a:t>+62 361-876-5432</a:t>
              </a:r>
              <a:endParaRPr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endParaRPr>
            </a:p>
          </p:txBody>
        </p:sp>
        <p:grpSp>
          <p:nvGrpSpPr>
            <p:cNvPr id="152" name="Google Shape;152;p14"/>
            <p:cNvGrpSpPr/>
            <p:nvPr/>
          </p:nvGrpSpPr>
          <p:grpSpPr>
            <a:xfrm>
              <a:off x="394771" y="3579575"/>
              <a:ext cx="174600" cy="174600"/>
              <a:chOff x="193621" y="3579575"/>
              <a:chExt cx="174600" cy="174600"/>
            </a:xfrm>
          </p:grpSpPr>
          <p:sp>
            <p:nvSpPr>
              <p:cNvPr id="153" name="Google Shape;153;p14"/>
              <p:cNvSpPr/>
              <p:nvPr/>
            </p:nvSpPr>
            <p:spPr>
              <a:xfrm>
                <a:off x="193621" y="3579575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pic>
            <p:nvPicPr>
              <p:cNvPr id="154" name="Google Shape;154;p14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5417" y="3603792"/>
                <a:ext cx="91000" cy="128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55" name="Google Shape;155;p14"/>
          <p:cNvGrpSpPr/>
          <p:nvPr/>
        </p:nvGrpSpPr>
        <p:grpSpPr>
          <a:xfrm>
            <a:off x="394771" y="3092550"/>
            <a:ext cx="1945628" cy="174600"/>
            <a:chOff x="394771" y="3092550"/>
            <a:chExt cx="1945628" cy="174600"/>
          </a:xfrm>
        </p:grpSpPr>
        <p:sp>
          <p:nvSpPr>
            <p:cNvPr id="156" name="Google Shape;156;p14"/>
            <p:cNvSpPr txBox="1"/>
            <p:nvPr/>
          </p:nvSpPr>
          <p:spPr>
            <a:xfrm>
              <a:off x="663699" y="3095250"/>
              <a:ext cx="1676700" cy="1689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rPr>
                <a:t>dewikurnia@mail.com</a:t>
              </a:r>
              <a:endParaRPr sz="1100">
                <a:solidFill>
                  <a:srgbClr val="2E3448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endParaRPr>
            </a:p>
          </p:txBody>
        </p:sp>
        <p:grpSp>
          <p:nvGrpSpPr>
            <p:cNvPr id="157" name="Google Shape;157;p14"/>
            <p:cNvGrpSpPr/>
            <p:nvPr/>
          </p:nvGrpSpPr>
          <p:grpSpPr>
            <a:xfrm>
              <a:off x="394771" y="3092550"/>
              <a:ext cx="174600" cy="174600"/>
              <a:chOff x="193621" y="3092550"/>
              <a:chExt cx="174600" cy="174600"/>
            </a:xfrm>
          </p:grpSpPr>
          <p:sp>
            <p:nvSpPr>
              <p:cNvPr id="158" name="Google Shape;158;p14"/>
              <p:cNvSpPr/>
              <p:nvPr/>
            </p:nvSpPr>
            <p:spPr>
              <a:xfrm>
                <a:off x="193621" y="3092550"/>
                <a:ext cx="174600" cy="174600"/>
              </a:xfrm>
              <a:prstGeom prst="rect">
                <a:avLst/>
              </a:prstGeom>
              <a:solidFill>
                <a:srgbClr val="2E34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pic>
            <p:nvPicPr>
              <p:cNvPr id="159" name="Google Shape;159;p14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1200" y="3134175"/>
                <a:ext cx="119440" cy="936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0" name="Google Shape;160;p14"/>
          <p:cNvGrpSpPr/>
          <p:nvPr/>
        </p:nvGrpSpPr>
        <p:grpSpPr>
          <a:xfrm>
            <a:off x="387849" y="4264373"/>
            <a:ext cx="1784400" cy="2143718"/>
            <a:chOff x="387849" y="4264373"/>
            <a:chExt cx="1784400" cy="2143718"/>
          </a:xfrm>
        </p:grpSpPr>
        <p:sp>
          <p:nvSpPr>
            <p:cNvPr id="161" name="Google Shape;161;p14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SKILLS:</a:t>
              </a:r>
              <a:endParaRPr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  <p:grpSp>
          <p:nvGrpSpPr>
            <p:cNvPr id="162" name="Google Shape;162;p14"/>
            <p:cNvGrpSpPr/>
            <p:nvPr/>
          </p:nvGrpSpPr>
          <p:grpSpPr>
            <a:xfrm>
              <a:off x="387849" y="4785810"/>
              <a:ext cx="1784400" cy="1622280"/>
              <a:chOff x="387849" y="4785810"/>
              <a:chExt cx="1784400" cy="1622280"/>
            </a:xfrm>
          </p:grpSpPr>
          <p:sp>
            <p:nvSpPr>
              <p:cNvPr id="163" name="Google Shape;163;p14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Proficient in 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4" name="Google Shape;164;p14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Microsoft Office Suite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5" name="Google Shape;165;p14"/>
              <p:cNvSpPr txBox="1"/>
              <p:nvPr/>
            </p:nvSpPr>
            <p:spPr>
              <a:xfrm>
                <a:off x="387849" y="527017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Experienced in CRM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6" name="Google Shape;166;p14"/>
              <p:cNvSpPr txBox="1"/>
              <p:nvPr/>
            </p:nvSpPr>
            <p:spPr>
              <a:xfrm>
                <a:off x="387849" y="551235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Communication skills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7" name="Google Shape;167;p14"/>
              <p:cNvSpPr txBox="1"/>
              <p:nvPr/>
            </p:nvSpPr>
            <p:spPr>
              <a:xfrm>
                <a:off x="387849" y="575453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Project management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8" name="Google Shape;168;p14"/>
              <p:cNvSpPr txBox="1"/>
              <p:nvPr/>
            </p:nvSpPr>
            <p:spPr>
              <a:xfrm>
                <a:off x="387849" y="599671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Analytical thinking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69" name="Google Shape;169;p14"/>
              <p:cNvSpPr txBox="1"/>
              <p:nvPr/>
            </p:nvSpPr>
            <p:spPr>
              <a:xfrm>
                <a:off x="387849" y="6238891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Decision-making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</p:grpSp>
      <p:grpSp>
        <p:nvGrpSpPr>
          <p:cNvPr id="92" name="Google Shape;92;p13"/>
          <p:cNvGrpSpPr/>
          <p:nvPr/>
        </p:nvGrpSpPr>
        <p:grpSpPr>
          <a:xfrm>
            <a:off x="387849" y="6925250"/>
            <a:ext cx="1784400" cy="1679778"/>
            <a:chOff x="387849" y="4264373"/>
            <a:chExt cx="1784400" cy="1679778"/>
          </a:xfrm>
        </p:grpSpPr>
        <p:sp>
          <p:nvSpPr>
            <p:cNvPr id="93" name="Google Shape;93;p13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EDUCATION:</a:t>
              </a:r>
              <a:endParaRPr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  <p:grpSp>
          <p:nvGrpSpPr>
            <p:cNvPr id="94" name="Google Shape;94;p13"/>
            <p:cNvGrpSpPr/>
            <p:nvPr/>
          </p:nvGrpSpPr>
          <p:grpSpPr>
            <a:xfrm>
              <a:off x="387849" y="4785810"/>
              <a:ext cx="1784400" cy="1158341"/>
              <a:chOff x="387849" y="4785810"/>
              <a:chExt cx="1784400" cy="1158341"/>
            </a:xfrm>
          </p:grpSpPr>
          <p:sp>
            <p:nvSpPr>
              <p:cNvPr id="95" name="Google Shape;95;p13"/>
              <p:cNvSpPr txBox="1"/>
              <p:nvPr/>
            </p:nvSpPr>
            <p:spPr>
              <a:xfrm>
                <a:off x="387849" y="4785810"/>
                <a:ext cx="1784400" cy="3384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2E3448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Bachelor's Degree in Marketing</a:t>
                </a:r>
                <a:endParaRPr lang="en-US" sz="11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endParaRPr>
              </a:p>
            </p:txBody>
          </p:sp>
          <p:sp>
            <p:nvSpPr>
              <p:cNvPr id="96" name="Google Shape;96;p13"/>
              <p:cNvSpPr txBox="1"/>
              <p:nvPr/>
            </p:nvSpPr>
            <p:spPr>
              <a:xfrm>
                <a:off x="387849" y="5290880"/>
                <a:ext cx="1784400" cy="3384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Udayana University, Bali, Indonesia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98" name="Google Shape;98;p13"/>
              <p:cNvSpPr txBox="1"/>
              <p:nvPr/>
            </p:nvSpPr>
            <p:spPr>
              <a:xfrm>
                <a:off x="387849" y="5775241"/>
                <a:ext cx="1784400" cy="1689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May 2010 - May 2014</a:t>
                </a:r>
                <a:endParaRPr lang="en-US"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</p:grpSp>
      <p:grpSp>
        <p:nvGrpSpPr>
          <p:cNvPr id="99" name="Google Shape;99;p13"/>
          <p:cNvGrpSpPr/>
          <p:nvPr/>
        </p:nvGrpSpPr>
        <p:grpSpPr>
          <a:xfrm>
            <a:off x="387849" y="8930760"/>
            <a:ext cx="1784400" cy="932818"/>
            <a:chOff x="387849" y="4264373"/>
            <a:chExt cx="1784400" cy="932818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387849" y="4264373"/>
              <a:ext cx="1784400" cy="2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2E3448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INTERESTS:</a:t>
              </a:r>
              <a:endParaRPr sz="1500" b="1">
                <a:solidFill>
                  <a:srgbClr val="2E3448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  <p:grpSp>
          <p:nvGrpSpPr>
            <p:cNvPr id="101" name="Google Shape;101;p13"/>
            <p:cNvGrpSpPr/>
            <p:nvPr/>
          </p:nvGrpSpPr>
          <p:grpSpPr>
            <a:xfrm>
              <a:off x="387849" y="4785810"/>
              <a:ext cx="1784400" cy="411380"/>
              <a:chOff x="387849" y="4785810"/>
              <a:chExt cx="1784400" cy="411380"/>
            </a:xfrm>
          </p:grpSpPr>
          <p:sp>
            <p:nvSpPr>
              <p:cNvPr id="102" name="Google Shape;102;p13"/>
              <p:cNvSpPr txBox="1"/>
              <p:nvPr/>
            </p:nvSpPr>
            <p:spPr>
              <a:xfrm>
                <a:off x="387849" y="478581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Sports, Travel, 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  <p:sp>
            <p:nvSpPr>
              <p:cNvPr id="103" name="Google Shape;103;p13"/>
              <p:cNvSpPr txBox="1"/>
              <p:nvPr/>
            </p:nvSpPr>
            <p:spPr>
              <a:xfrm>
                <a:off x="387849" y="5027990"/>
                <a:ext cx="1784400" cy="16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>
                    <a:solidFill>
                      <a:srgbClr val="2E3448"/>
                    </a:solidFill>
                    <a:latin typeface="Poppins Light" panose="00000400000000000000"/>
                    <a:ea typeface="Poppins Light" panose="00000400000000000000"/>
                    <a:cs typeface="Poppins Light" panose="00000400000000000000"/>
                    <a:sym typeface="Poppins Light" panose="00000400000000000000"/>
                  </a:rPr>
                  <a:t>Personal development</a:t>
                </a:r>
                <a:endParaRPr sz="1100">
                  <a:solidFill>
                    <a:srgbClr val="2E3448"/>
                  </a:solidFill>
                  <a:latin typeface="Poppins Light" panose="00000400000000000000"/>
                  <a:ea typeface="Poppins Light" panose="00000400000000000000"/>
                  <a:cs typeface="Poppins Light" panose="00000400000000000000"/>
                  <a:sym typeface="Poppins Light" panose="00000400000000000000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5101</Words>
  <Application>WPS Presentation</Application>
  <PresentationFormat/>
  <Paragraphs>302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5" baseType="lpstr">
      <vt:lpstr>Arial</vt:lpstr>
      <vt:lpstr>SimSun</vt:lpstr>
      <vt:lpstr>Wingdings</vt:lpstr>
      <vt:lpstr>Arial</vt:lpstr>
      <vt:lpstr>Cormorant Garamond</vt:lpstr>
      <vt:lpstr>Montserrat Light</vt:lpstr>
      <vt:lpstr>Poppins</vt:lpstr>
      <vt:lpstr>Poppins Light</vt:lpstr>
      <vt:lpstr>Microsoft YaHei</vt:lpstr>
      <vt:lpstr>Arial Unicode MS</vt:lpstr>
      <vt:lpstr>Simple Light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62878</cp:lastModifiedBy>
  <cp:revision>2</cp:revision>
  <dcterms:created xsi:type="dcterms:W3CDTF">2024-05-28T08:10:51Z</dcterms:created>
  <dcterms:modified xsi:type="dcterms:W3CDTF">2024-05-28T09:51:12Z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54A31DBB2FC14A8A973F5EBAC1F76860_13</vt:lpwstr>
  </property>
  <property fmtid="{D5CDD505-2E9C-101B-9397-08002B2CF9AE}" pid="3" name="KSOProductBuildVer">
    <vt:lpwstr>1033-12.2.0.16909</vt:lpwstr>
  </property>
</Properties>
</file>